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</p:sldIdLst>
  <p:sldSz cx="1219196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【本页讲授时长】6 分钟</a:t>
            </a:r>
          </a:p>
          <a:p>
            <a:r>
              <a:t>【开场引入（照读即可）】L3 的定位转变要讲清楚：从技术专家到组织推动者。</a:t>
            </a:r>
          </a:p>
          <a:p>
            <a:r>
              <a:t>【要举的例子】「到了 L3，你会发现最难的不是算数，是让人听你的。」</a:t>
            </a:r>
          </a:p>
          <a:p>
            <a:r>
              <a:t>【要问学员的问题】「你们有没有过：数据明明是对的，但就是推不动？」一定有过。</a:t>
            </a:r>
          </a:p>
          <a:p>
            <a:r>
              <a:t>【容易讲错 / 被问倒的地方】学员可能期待学更高级的模型。要说明：L3 学的是预算、战略、沟通、系统。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【本页讲授时长】8 分钟</a:t>
            </a:r>
          </a:p>
          <a:p>
            <a:r>
              <a:t>【开场引入（照读即可）】先别急着讲内容，第一页就告诉学员终点在哪儿。人有了终点，才有耐心走过程。</a:t>
            </a:r>
          </a:p>
          <a:p>
            <a:r>
              <a:t>【要举的例子】把入学时和结业时的状态对比念一遍，让学员自己感受差距。</a:t>
            </a:r>
          </a:p>
          <a:p>
            <a:r>
              <a:t>【要问学员的问题】「你们中间有多少人现在能说出 RevPAR 怎么算？」举手的人大概一半——这就是起点。</a:t>
            </a:r>
          </a:p>
          <a:p>
            <a:r>
              <a:t>【容易讲错 / 被问倒的地方】不要把「怎么衡量学会了」讲成宣读纪律，要说清楚这是在保护他们的学习投入。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【本页讲授时长】5 分钟</a:t>
            </a:r>
          </a:p>
          <a:p>
            <a:r>
              <a:t>【开场引入（照读即可）】快速过一遍地图，让学员知道接下来几周要经历什么。</a:t>
            </a:r>
          </a:p>
          <a:p>
            <a:r>
              <a:t>【要举的例子】重点标记出那个「最重」的模块，告诉他们这里要花最多力气。</a:t>
            </a:r>
          </a:p>
          <a:p>
            <a:r>
              <a:t>【要问学员的问题】「哪一个模块最重要？」</a:t>
            </a:r>
          </a:p>
          <a:p>
            <a:r>
              <a:t>【容易讲错 / 被问倒的地方】不要在这里展开任何具体内容，学员会失去耐心。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【本页讲授时长】5 分钟</a:t>
            </a:r>
          </a:p>
          <a:p>
            <a:r>
              <a:t>【开场引入（照读即可）】L3 的四步不变，但要从「我自己做」升级到「带着团队做」。</a:t>
            </a:r>
          </a:p>
          <a:p>
            <a:r>
              <a:t>【要举的例子】「L3 要做的不是自己查表，是让整个组织都按这套逻辑运转。」</a:t>
            </a:r>
          </a:p>
          <a:p>
            <a:r>
              <a:t>【要问学员的问题】「怎么让前厅也按表 J 的升级规则来？」靠制度和数据看板，不靠喊。</a:t>
            </a:r>
          </a:p>
          <a:p>
            <a:r>
              <a:t>【容易讲错 / 被问倒的地方】强调：L3 的产出不是动作，是机制。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【本页讲授时长】3 分钟</a:t>
            </a:r>
          </a:p>
          <a:p>
            <a:r>
              <a:t>【开场引入（照读即可）】这一模块的价值在谈判桌上，要强调「算得清」带来的底气。</a:t>
            </a:r>
          </a:p>
          <a:p>
            <a:r>
              <a:t>【要举的例子】「销售说这个客户跟了三年不能拒，你怎么回？」学完这模块你就有答案了。</a:t>
            </a:r>
          </a:p>
          <a:p>
            <a:r>
              <a:t>【要问学员的问题】「你们酒店的团队占比是多少？毛利怎么样？」</a:t>
            </a:r>
          </a:p>
          <a:p>
            <a:r>
              <a:t>【容易讲错 / 被问倒的地方】不要只讲判定表，要讲怎么跟销售沟通。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【本页讲授时长】18 分钟</a:t>
            </a:r>
          </a:p>
          <a:p>
            <a:r>
              <a:t>【开场引入（照读即可）】这张表要让学员学会交叉分析，不能只看占比。</a:t>
            </a:r>
          </a:p>
          <a:p>
            <a:r>
              <a:t>【要举的例子】「OTA 占 31%，听起来很多，但它的净收入呢？」要算上 16% 成本。</a:t>
            </a:r>
          </a:p>
          <a:p>
            <a:r>
              <a:t>【要问学员的问题】「你们酒店的客源结构长什么样？」让学员对照自己的酒店。</a:t>
            </a:r>
          </a:p>
          <a:p>
            <a:r>
              <a:t>【容易讲错 / 被问倒的地方】学员容易只优化「占比高」的细分，忽略了「净贡献低但占比高」的陷阱。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【本页讲授时长】20 分钟</a:t>
            </a:r>
          </a:p>
          <a:p>
            <a:r>
              <a:t>【开场引入（照读即可）】这个 5×3 矩阵要反复练，因为它直接决定能不能守住价格。</a:t>
            </a:r>
          </a:p>
          <a:p>
            <a:r>
              <a:t>【要举的例子】「销售拿来 80 间 ¥380 的团，OCC 预测 88%，接不接？」R=61%、OCC&gt;85% → 拒绝。</a:t>
            </a:r>
          </a:p>
          <a:p>
            <a:r>
              <a:t>【要问学员的问题】「拒绝的话，你怎么跟销售说？」用置换成本的公式说话。</a:t>
            </a:r>
          </a:p>
          <a:p>
            <a:r>
              <a:t>【容易讲错 / 被问倒的地方】学员容易心软。要强调：不是不接生意，是要接划算的生意。</a:t>
            </a:r>
          </a:p>
          <a:p>
            <a:r>
              <a:t>【补充】金色格：R 65–75% 且 OCC&gt;85% → 拒绝。这是最常见的争议区。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【本页讲授时长】20 分钟</a:t>
            </a:r>
          </a:p>
          <a:p>
            <a:r>
              <a:t>【开场引入（照读即可）】这一页的价值在于把立场之争变成算术题，要现场演练话术。</a:t>
            </a:r>
          </a:p>
          <a:p>
            <a:r>
              <a:t>【要举的例子】让两个学员现场演一遍：一个扮销售，一个扮收益经理。</a:t>
            </a:r>
          </a:p>
          <a:p>
            <a:r>
              <a:t>【要问学员的问题】「销售说客户关系重要，你怎么回？」</a:t>
            </a:r>
          </a:p>
          <a:p>
            <a:r>
              <a:t>【容易讲错 / 被问倒的地方】学员容易在压力下让步。要强调：让步可以，但要换条件（比如提高报价、减少间数）。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【本页讲授时长】18 分钟</a:t>
            </a:r>
          </a:p>
          <a:p>
            <a:r>
              <a:t>【开场引入（照读即可）】全服务酒店的优势就在这一张表——客房亏的钱从餐饮赚回来。</a:t>
            </a:r>
          </a:p>
          <a:p>
            <a:r>
              <a:t>【要举的例子】「一个 200 人的会议，房价比散客低 40%，接不接？」先算综合贡献。</a:t>
            </a:r>
          </a:p>
          <a:p>
            <a:r>
              <a:t>【要问学员的问题】「决策顺序为什么是先问餐饮、再算贡献、最后查表 G？」</a:t>
            </a:r>
          </a:p>
          <a:p>
            <a:r>
              <a:t>【容易讲错 / 被问倒的地方】学员容易一上来就用表 G 把会议拒了，白白丢掉餐饮收入。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【本页讲授时长】4 分钟</a:t>
            </a:r>
          </a:p>
          <a:p>
            <a:r>
              <a:t>【开场引入（照读即可）】无</a:t>
            </a:r>
          </a:p>
          <a:p>
            <a:r>
              <a:t>【要举的例子】无</a:t>
            </a:r>
          </a:p>
          <a:p>
            <a:r>
              <a:t>【要问学员的问题】无</a:t>
            </a:r>
          </a:p>
          <a:p>
            <a:r>
              <a:t>【容易讲错 / 被问倒的地方】无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【本页讲授时长】4 分钟</a:t>
            </a:r>
          </a:p>
          <a:p>
            <a:r>
              <a:t>【开场引入（照读即可）】预算是 L3 的分水岭，要明确告诉学员：推不通的不许过。</a:t>
            </a:r>
          </a:p>
          <a:p>
            <a:r>
              <a:t>【要举的例子】「预算不是填表，是把你对明年一整年的判断，变成一串可以被检验的数字。」</a:t>
            </a:r>
          </a:p>
          <a:p>
            <a:r>
              <a:t>【要问学员的问题】「你们酒店的预算是怎么做出来的？」多数答案是「去年 +5%」。</a:t>
            </a:r>
          </a:p>
          <a:p>
            <a:r>
              <a:t>【容易讲错 / 被问倒的地方】强调：这一模块要动手算，光听没用。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【本页讲授时长】20 分钟</a:t>
            </a:r>
          </a:p>
          <a:p>
            <a:r>
              <a:t>【开场引入（照读即可）】这张表是预算的起点，要讲清楚每个月的数字是怎么来的（历史 + 需求日历 + 市场判断）。</a:t>
            </a:r>
          </a:p>
          <a:p>
            <a:r>
              <a:t>【要举的例子】「为什么 10 月 OCC 最高？」因为国庆 + 旺季周末 + 展会。</a:t>
            </a:r>
          </a:p>
          <a:p>
            <a:r>
              <a:t>【要问学员的问题】「为什么 1 月 ADR 最低？」淡季，需求不足。</a:t>
            </a:r>
          </a:p>
          <a:p>
            <a:r>
              <a:t>【容易讲错 / 被问倒的地方】学员容易直接照抄这张表。要说明：这是云璟的，你们要按自己的历史重算。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【本页讲授时长】35 分钟</a:t>
            </a:r>
          </a:p>
          <a:p>
            <a:r>
              <a:t>【开场引入（照读即可）】这个推演要一步一步带着算，学员跟着按计算器。算不完的课后继续。</a:t>
            </a:r>
          </a:p>
          <a:p>
            <a:r>
              <a:t>【要举的例子】每算完一步就停下来问「这一步的结果合理吗」。</a:t>
            </a:r>
          </a:p>
          <a:p>
            <a:r>
              <a:t>【要问学员的问题】「为什么 2 月只有 28 天要特别注意？」因为全年总房晚会差 320 间夜。</a:t>
            </a:r>
          </a:p>
          <a:p>
            <a:r>
              <a:t>【容易讲错 / 被问倒的地方】学员最容易在第五步和第六步出错或省略验算。要强调验算不能省。</a:t>
            </a:r>
          </a:p>
          <a:p>
            <a:r>
              <a:t>【补充】建议：这一页配模板 06，让学员在 Excel 里跟着做一遍。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【本页讲授时长】20 分钟</a:t>
            </a:r>
          </a:p>
          <a:p>
            <a:r>
              <a:t>【开场引入（照读即可）】归因分析是 L3 汇报的核心工具，要让学员能算、能讲。</a:t>
            </a:r>
          </a:p>
          <a:p>
            <a:r>
              <a:t>【要举的例子】「上个月预算没完成，是量的问题还是价的问题？」</a:t>
            </a:r>
          </a:p>
          <a:p>
            <a:r>
              <a:t>【要问学员的问题】「量差和价差会不会互相抵消？」会，所以必须拆开看。</a:t>
            </a:r>
          </a:p>
          <a:p>
            <a:r>
              <a:t>【容易讲错 / 被问倒的地方】学员容易把差异笼统说成「市场不好」。要强调拆开才有改进方向。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【本页讲授时长】35 分钟</a:t>
            </a:r>
          </a:p>
          <a:p>
            <a:r>
              <a:t>【开场引入（照读即可）】这是 M11 的把关练习，要留足时间，建议用 Excel 做。</a:t>
            </a:r>
          </a:p>
          <a:p>
            <a:r>
              <a:t>【要举的例子】「Q2 三个月加起来的 RevPAR 是多少？能不能直接平均？」不能，要加权。</a:t>
            </a:r>
          </a:p>
          <a:p>
            <a:r>
              <a:t>【要问学员的问题】「如果 5 月有个长假，预算要怎么调？」</a:t>
            </a:r>
          </a:p>
          <a:p>
            <a:r>
              <a:t>【容易讲错 / 被问倒的地方】标准答案：Q2 可售 30,720；已售 24,794；客房收入 ≈ ¥16,570,000；量差 ≈ −¥633,000，价差 ≈ +¥248,000。</a:t>
            </a:r>
          </a:p>
          <a:p>
            <a:r>
              <a:t>【补充】提醒加权平均：Q2 RevPAR = 总收入 ÷ 总可售房晚，不是三个月简单平均。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【本页讲授时长】4 分钟</a:t>
            </a:r>
          </a:p>
          <a:p>
            <a:r>
              <a:t>【开场引入（照读即可）】无</a:t>
            </a:r>
          </a:p>
          <a:p>
            <a:r>
              <a:t>【要举的例子】无</a:t>
            </a:r>
          </a:p>
          <a:p>
            <a:r>
              <a:t>【要问学员的问题】无</a:t>
            </a:r>
          </a:p>
          <a:p>
            <a:r>
              <a:t>【容易讲错 / 被问倒的地方】无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【本页讲授时长】3 分钟</a:t>
            </a:r>
          </a:p>
          <a:p>
            <a:r>
              <a:t>【开场引入（照读即可）】这一模块是学员回去立刻能用、且别人教不了的部分，要强调价值。</a:t>
            </a:r>
          </a:p>
          <a:p>
            <a:r>
              <a:t>【要举的例子】「前面学的都是让自己懂，这一模块学的是让别人懂。」</a:t>
            </a:r>
          </a:p>
          <a:p>
            <a:r>
              <a:t>【要问学员的问题】「你们上次跟老板汇报，他听完说什么？」多数是「然后呢」。</a:t>
            </a:r>
          </a:p>
          <a:p>
            <a:r>
              <a:t>【容易讲错 / 被问倒的地方】这一模块要让学员站起来念，光看没用。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【本页讲授时长】15 分钟</a:t>
            </a:r>
          </a:p>
          <a:p>
            <a:r>
              <a:t>【开场引入（照读即可）】周月季年的节奏要背下来，这是 L3 的时间管理框架。</a:t>
            </a:r>
          </a:p>
          <a:p>
            <a:r>
              <a:t>【要举的例子】「为什么每周一做价差校验？」因为周末刚过，数据最新。</a:t>
            </a:r>
          </a:p>
          <a:p>
            <a:r>
              <a:t>【要问学员的问题】「每月 10 日汇报业主，5 日要先出客源报告？」留出准备时间。</a:t>
            </a:r>
          </a:p>
          <a:p>
            <a:r>
              <a:t>【容易讲错 / 被问倒的地方】强调：漏掉任何一项，体系就会出现漏洞。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【本页讲授时长】20 分钟</a:t>
            </a:r>
          </a:p>
          <a:p>
            <a:r>
              <a:t>【开场引入（照读即可）】三场会议要分别讲清楚「谁参加、议什么、产出什么、铁律是什么」。</a:t>
            </a:r>
          </a:p>
          <a:p>
            <a:r>
              <a:t>【要举的例子】「晨会为什么要站着开？」因为站着开不会超时。</a:t>
            </a:r>
          </a:p>
          <a:p>
            <a:r>
              <a:t>【要问学员的问题】「月度会上老板最想听什么？」不是数字，是下一步干什么。</a:t>
            </a:r>
          </a:p>
          <a:p>
            <a:r>
              <a:t>【容易讲错 / 被问倒的地方】学员容易把会议开成汇报会。要强调：会议的目的是做决策，不是念数字。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【本页讲授时长】15 分钟</a:t>
            </a:r>
          </a:p>
          <a:p>
            <a:r>
              <a:t>【开场引入（照读即可）】这一页要让学员当场写一页纸，写完互相看。</a:t>
            </a:r>
          </a:p>
          <a:p>
            <a:r>
              <a:t>【要举的例子】「你的那一件请求是什么？」让每个学员说出一个。</a:t>
            </a:r>
          </a:p>
          <a:p>
            <a:r>
              <a:t>【要问学员的问题】「为什么不能超过一页？」因为业主只有 3 分钟。</a:t>
            </a:r>
          </a:p>
          <a:p>
            <a:r>
              <a:t>【容易讲错 / 被问倒的地方】学员容易把报告写成长篇。要强调：细节放附件。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【本页讲授时长】25 分钟</a:t>
            </a:r>
          </a:p>
          <a:p>
            <a:r>
              <a:t>【开场引入（照读即可）】四段话术要逐句带读，然后让学员两两对练。</a:t>
            </a:r>
          </a:p>
          <a:p>
            <a:r>
              <a:t>【要举的例子】「用你自己的话再说一遍，不许照念。」</a:t>
            </a:r>
          </a:p>
          <a:p>
            <a:r>
              <a:t>【要问学员的问题】「哪一段最难说出口？」通常是拒绝销售。</a:t>
            </a:r>
          </a:p>
          <a:p>
            <a:r>
              <a:t>【容易讲错 / 被问倒的地方】强调：这些话术的价值在于把情绪之争变成数据之争。</a:t>
            </a:r>
          </a:p>
          <a:p>
            <a:r>
              <a:t>【补充】课上至少留 10 分钟让学员站起来念。光看没用，必须开口。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【本页讲授时长】4 分钟</a:t>
            </a:r>
          </a:p>
          <a:p>
            <a:r>
              <a:t>【开场引入（照读即可）】无</a:t>
            </a:r>
          </a:p>
          <a:p>
            <a:r>
              <a:t>【要举的例子】无</a:t>
            </a:r>
          </a:p>
          <a:p>
            <a:r>
              <a:t>【要问学员的问题】无</a:t>
            </a:r>
          </a:p>
          <a:p>
            <a:r>
              <a:t>【容易讲错 / 被问倒的地方】无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【本页讲授时长】3 分钟</a:t>
            </a:r>
          </a:p>
          <a:p>
            <a:r>
              <a:t>【开场引入（照读即可）】这一模块是 L3 最「软」但最有用的一块，要强调它的实战价值。</a:t>
            </a:r>
          </a:p>
          <a:p>
            <a:r>
              <a:t>【要举的例子】「数据对了不代表事情能成，事都是人做的。」</a:t>
            </a:r>
          </a:p>
          <a:p>
            <a:r>
              <a:t>【要问学员的问题】「你们跟哪个部门最难合作？」多数答案是销售。</a:t>
            </a:r>
          </a:p>
          <a:p>
            <a:r>
              <a:t>【容易讲错 / 被问倒的地方】不要讲空泛的沟通技巧，要讲具体的话术和机制。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【本页讲授时长】20 分钟</a:t>
            </a:r>
          </a:p>
          <a:p>
            <a:r>
              <a:t>【开场引入（照读即可）】每个部门都要讲清楚「他们的 KPI 是什么」——这是共情的基础。</a:t>
            </a:r>
          </a:p>
          <a:p>
            <a:r>
              <a:t>【要举的例子】「销售为什么总跟你吵？」因为你们 KPI 不一样。</a:t>
            </a:r>
          </a:p>
          <a:p>
            <a:r>
              <a:t>【要问学员的问题】「怎么让前厅按规则执行？」把规则做成卡片，降低执行难度。</a:t>
            </a:r>
          </a:p>
          <a:p>
            <a:r>
              <a:t>【容易讲错 / 被问倒的地方】学员容易只讲自己要什么。要强调：先说清楚对方能得到什么。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【本页讲授时长】25 分钟</a:t>
            </a:r>
          </a:p>
          <a:p>
            <a:r>
              <a:t>【开场引入（照读即可）】这十组问答要两两对练，一个人扮对方，一个人扮收益经理。</a:t>
            </a:r>
          </a:p>
          <a:p>
            <a:r>
              <a:t>【要举的例子】练完互换。练的时候不许笑场，要当真。</a:t>
            </a:r>
          </a:p>
          <a:p>
            <a:r>
              <a:t>【要问学员的问题】「哪一句最难说出口？」通常是「这个月必须完成预算」那句。</a:t>
            </a:r>
          </a:p>
          <a:p>
            <a:r>
              <a:t>【容易讲错 / 被问倒的地方】强调：所有回答的共同点是——先共情，再算账，再给方案，最后留余地。</a:t>
            </a:r>
          </a:p>
          <a:p>
            <a:r>
              <a:t>【补充】课上至少 15 分钟对练。这一页的价值全在开口练，看是没用的。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【本页讲授时长】18 分钟</a:t>
            </a:r>
          </a:p>
          <a:p>
            <a:r>
              <a:t>【开场引入（照读即可）】变革是慢功夫，要给学员正确的时间预期，避免急躁。</a:t>
            </a:r>
          </a:p>
          <a:p>
            <a:r>
              <a:t>【要举的例子】「你入职第一家酒店，前三个月最难的是什么？」</a:t>
            </a:r>
          </a:p>
          <a:p>
            <a:r>
              <a:t>【要问学员的问题】「为什么不能一上来就改所有事？」树敌太多，会死在第一轮。</a:t>
            </a:r>
          </a:p>
          <a:p>
            <a:r>
              <a:t>【容易讲错 / 被问倒的地方】学员容易高估数据的作用。要强调：数据让人服，利益让人动。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【本页讲授时长】3 分钟</a:t>
            </a:r>
          </a:p>
          <a:p>
            <a:r>
              <a:t>【开场引入（照读即可）】无</a:t>
            </a:r>
          </a:p>
          <a:p>
            <a:r>
              <a:t>【要举的例子】无</a:t>
            </a:r>
          </a:p>
          <a:p>
            <a:r>
              <a:t>【要问学员的问题】无</a:t>
            </a:r>
          </a:p>
          <a:p>
            <a:r>
              <a:t>【容易讲错 / 被问倒的地方】无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【本页讲授时长】3 分钟</a:t>
            </a:r>
          </a:p>
          <a:p>
            <a:r>
              <a:t>【开场引入（照读即可）】这一模块要给学员建立正确的人机关系认知：系统不是替代你，是放大你。</a:t>
            </a:r>
          </a:p>
          <a:p>
            <a:r>
              <a:t>【要举的例子】「上了 RMS 之后，收益经理会失业吗？」不会，但不用 RMS 的会。</a:t>
            </a:r>
          </a:p>
          <a:p>
            <a:r>
              <a:t>【要问学员的问题】「你们酒店现在用什么系统？」摸底。</a:t>
            </a:r>
          </a:p>
          <a:p>
            <a:r>
              <a:t>【容易讲错 / 被问倒的地方】不要针对某一个产品讲，讲通用的原理和参数。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【本页讲授时长】18 分钟</a:t>
            </a:r>
          </a:p>
          <a:p>
            <a:r>
              <a:t>【开场引入（照读即可）】四个模块要讲清楚数据是怎么流动的。</a:t>
            </a:r>
          </a:p>
          <a:p>
            <a:r>
              <a:t>【要举的例子】「系统凭什么知道明天该卖多少钱？」因为它看了过去三年的同一天。</a:t>
            </a:r>
          </a:p>
          <a:p>
            <a:r>
              <a:t>【要问学员的问题】「系统会不会算错？」会，尤其是遇到没见过的情况。</a:t>
            </a:r>
          </a:p>
          <a:p>
            <a:r>
              <a:t>【容易讲错 / 被问倒的地方】学员容易走向两个极端：完全不信系统，或完全依赖系统。要都纠正。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【本页讲授时长】20 分钟</a:t>
            </a:r>
          </a:p>
          <a:p>
            <a:r>
              <a:t>【开场引入（照读即可）】12 个参数要逐个讲推荐值和理由，不能照抄。</a:t>
            </a:r>
          </a:p>
          <a:p>
            <a:r>
              <a:t>【要举的例子】「价格地板为什么是 ¥480？」因为低于这个就亏变动成本了。</a:t>
            </a:r>
          </a:p>
          <a:p>
            <a:r>
              <a:t>【要问学员的问题】「为什么 OTA 权重不宜过高？」否则系统会学成「只会降价」。</a:t>
            </a:r>
          </a:p>
          <a:p>
            <a:r>
              <a:t>【容易讲错 / 被问倒的地方】强调：参数不是设完就不管，每季��要复核一次。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【本页讲授时长】18 分钟</a:t>
            </a:r>
          </a:p>
          <a:p>
            <a:r>
              <a:t>【开场引入（照读即可）】人机边界是这一模块的核心，要让学员能画出自己酒店的边界。</a:t>
            </a:r>
          </a:p>
          <a:p>
            <a:r>
              <a:t>【要举的例子】「哪些动作错了代价可控？」让学员自己判断。</a:t>
            </a:r>
          </a:p>
          <a:p>
            <a:r>
              <a:t>【要问学员的问题】「为什么 D1 日不能自动？」因为那几天利润占全年很大一块。</a:t>
            </a:r>
          </a:p>
          <a:p>
            <a:r>
              <a:t>【容易讲错 / 被问倒的地方】学员容易高估系统的能力。要强调渐进路径，不要跳级。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【本页讲授时长】4 分钟</a:t>
            </a:r>
          </a:p>
          <a:p>
            <a:r>
              <a:t>【开场引入（照读即可）】无</a:t>
            </a:r>
          </a:p>
          <a:p>
            <a:r>
              <a:t>【要举的例子】无</a:t>
            </a:r>
          </a:p>
          <a:p>
            <a:r>
              <a:t>【要问学员的问题】无</a:t>
            </a:r>
          </a:p>
          <a:p>
            <a:r>
              <a:t>【容易讲错 / 被问倒的地方】无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【本页讲授时长】5 分钟</a:t>
            </a:r>
          </a:p>
          <a:p>
            <a:r>
              <a:t>【开场引入（照读即可）】结业页要给出使命感，也要给出现实的下一步。</a:t>
            </a:r>
          </a:p>
          <a:p>
            <a:r>
              <a:t>【要举的例子】「L1 让你会干活，L2 让你能扛事，L3 让你能带人。」</a:t>
            </a:r>
          </a:p>
          <a:p>
            <a:r>
              <a:t>【要问学员的问题】「三个月后，用你们自己酒店的数据，重新校准一遍这 15 张表。」</a:t>
            </a:r>
          </a:p>
          <a:p>
            <a:r>
              <a:t>【容易讲错 / 被问倒的地方】不要说太多，让他们带着成就感离开。</a:t>
            </a:r>
          </a:p>
          <a:p>
            <a:r>
              <a:t>【补充】最后一句很重要：教给别人，才是真正的掌握。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69" cy="18288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766560"/>
            <a:ext cx="12191969" cy="91440"/>
          </a:xfrm>
          <a:prstGeom prst="rect">
            <a:avLst/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083009" y="-1371600"/>
            <a:ext cx="4206240" cy="4206240"/>
          </a:xfrm>
          <a:prstGeom prst="ellipse">
            <a:avLst/>
          </a:prstGeom>
          <a:solidFill>
            <a:srgbClr val="2C52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454609" y="4206240"/>
            <a:ext cx="2926080" cy="2926080"/>
          </a:xfrm>
          <a:prstGeom prst="ellipse">
            <a:avLst/>
          </a:prstGeom>
          <a:solidFill>
            <a:srgbClr val="204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960120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酒店收益管理学院 · Hotel Revenue Management Academy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517904"/>
            <a:ext cx="1170432" cy="475488"/>
          </a:xfrm>
          <a:prstGeom prst="roundRect">
            <a:avLst>
              <a:gd name="adj" fmla="val 22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22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L3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11680" y="1554480"/>
            <a:ext cx="5486400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收益管理经理 认证课程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2231136"/>
            <a:ext cx="941832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43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L3 收益管理经理 · 讲师版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3639312"/>
            <a:ext cx="94183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650" b="0" i="0">
                <a:solidFill>
                  <a:srgbClr val="F5EDE0"/>
                </a:solidFill>
                <a:latin typeface="Arial"/>
                <a:ea typeface="微软雅黑"/>
                <a:cs typeface="Arial"/>
              </a:rPr>
              <a:t>从「会判断」到「会说服」：管好一个体系，而不只是一家店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" y="4261104"/>
            <a:ext cx="2926080" cy="32004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" y="4535424"/>
            <a:ext cx="941832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学制  </a:t>
            </a: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8 周 / 32 课时　·　模块 M10–M14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" y="4901184"/>
            <a:ext cx="941832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能力终点  </a:t>
            </a: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能做预算、定战略、带部门、向业主汇报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" y="5266944"/>
            <a:ext cx="941832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可独立负责  </a:t>
            </a: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单店 / 多店收益负责人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8" y="5632704"/>
            <a:ext cx="941832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核心要求  </a:t>
            </a: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说服。技术问题已经不是瓶颈，人和组织才是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05811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L3 · 共 32 课时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1058113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学完这门课，你能变成什么样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5214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16677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389888"/>
            <a:ext cx="11058113" cy="1158240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389888"/>
            <a:ext cx="50292" cy="115824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1609344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1563624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现在（入学时）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1993392"/>
            <a:ext cx="10052273" cy="4815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能管好一家店的日常收益，但做不了年度预算；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跟销售吵架吵不赢，因为说不出「为什么不能接这个团」；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向老板汇报时只会报数字，说不出下一步该干什么。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2731008"/>
            <a:ext cx="11058113" cy="1158240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2731008"/>
            <a:ext cx="50292" cy="115824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4672" y="2950464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2904744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结业时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334512"/>
            <a:ext cx="10052273" cy="4815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能从 12 个月基准一路推到全年 GOP，编得出年度预算；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能算清置换成本，在谈判桌上守住立场；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能开好三层会议，让销售、前厅、老板都听你的。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4072128"/>
            <a:ext cx="11058113" cy="1158240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4072128"/>
            <a:ext cx="50292" cy="115824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04672" y="4291584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245864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怎么衡量学会了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675632"/>
            <a:ext cx="10052273" cy="4815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随堂测 5 题全对才能进下一课；结业笔试 ≥80、实操 ≥85、出勤 ≥90%。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不是「听懂了」，是「做对了」——给一组没见过的数据，能在规定时间内走完全流程。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5376672"/>
            <a:ext cx="11058113" cy="786384"/>
          </a:xfrm>
          <a:prstGeom prst="roundRect">
            <a:avLst>
              <a:gd name="adj" fmla="val 7000"/>
            </a:avLst>
          </a:prstGeom>
          <a:solidFill>
            <a:srgbClr val="F5ED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66928" y="5376672"/>
            <a:ext cx="50292" cy="786384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749808" y="5632704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关键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26464" y="5449824"/>
            <a:ext cx="10015697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本级别的关键词：L3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05811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L3 模块安排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1058113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课程地图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5214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16677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389888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389888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1609344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1563624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M10 客源细分战略（6 课时）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1993392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算得清置换成本，接得住团队询价谈判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041904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3041904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4672" y="3261360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3215640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M11 年度预算（8 课时）★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645408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编得出年度预算，做得了量差价差归因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4693920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4693920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04672" y="4913376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867656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M12 会议与汇报（6 课时）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5297424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开得好三层会议，说得服业主和总经理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05811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全院灵魂 · 每日必做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1058113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L3 的四步闭环：从个人动作到组织机制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5214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16677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517904"/>
            <a:ext cx="2462776" cy="786384"/>
          </a:xfrm>
          <a:prstGeom prst="roundRect">
            <a:avLst>
              <a:gd name="adj" fmla="val 9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609344"/>
            <a:ext cx="2279896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① 看数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1975104"/>
            <a:ext cx="2279896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不多抓一个，不少抓一个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3084568" y="1792224"/>
            <a:ext cx="292608" cy="237744"/>
          </a:xfrm>
          <a:prstGeom prst="rightArrow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566928" y="2468880"/>
            <a:ext cx="2462776" cy="2395728"/>
          </a:xfrm>
          <a:prstGeom prst="roundRect">
            <a:avLst>
              <a:gd name="adj" fmla="val 60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2468880"/>
            <a:ext cx="2462776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31520" y="2633472"/>
            <a:ext cx="2133592" cy="20848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按《取数清单》抓固定字段</a:t>
            </a:r>
          </a:p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 昨日经营数据</a:t>
            </a:r>
          </a:p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 未来 30 天在手 + Pickup</a:t>
            </a:r>
          </a:p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 竞争组合 5 家价格</a:t>
            </a:r>
          </a:p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产出：《每日收益数据包》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432040" y="1517904"/>
            <a:ext cx="2462776" cy="786384"/>
          </a:xfrm>
          <a:prstGeom prst="roundRect">
            <a:avLst>
              <a:gd name="adj" fmla="val 9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523480" y="1609344"/>
            <a:ext cx="2279896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② 查表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23480" y="1975104"/>
            <a:ext cx="2279896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读出唯一动作，不要叠加判断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5949680" y="1792224"/>
            <a:ext cx="292608" cy="237744"/>
          </a:xfrm>
          <a:prstGeom prst="rightArrow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3432040" y="2468880"/>
            <a:ext cx="2462776" cy="2395728"/>
          </a:xfrm>
          <a:prstGeom prst="roundRect">
            <a:avLst>
              <a:gd name="adj" fmla="val 60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3432040" y="2468880"/>
            <a:ext cx="2462776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596632" y="2633472"/>
            <a:ext cx="2133592" cy="20848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把数字代入《操作法典》</a:t>
            </a:r>
          </a:p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 表 A 价格 → 表 B 库存</a:t>
            </a:r>
          </a:p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 表 C/D 竞争 → 表 H 渠道</a:t>
            </a:r>
          </a:p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 冲突时查表 O 仲裁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97152" y="1517904"/>
            <a:ext cx="2462776" cy="786384"/>
          </a:xfrm>
          <a:prstGeom prst="roundRect">
            <a:avLst>
              <a:gd name="adj" fmla="val 9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88592" y="1609344"/>
            <a:ext cx="2279896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③ 执行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88592" y="1975104"/>
            <a:ext cx="2279896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换系统也能落位</a:t>
            </a:r>
          </a:p>
        </p:txBody>
      </p:sp>
      <p:sp>
        <p:nvSpPr>
          <p:cNvPr id="24" name="Right Arrow 23"/>
          <p:cNvSpPr/>
          <p:nvPr/>
        </p:nvSpPr>
        <p:spPr>
          <a:xfrm>
            <a:off x="8814793" y="1792224"/>
            <a:ext cx="292608" cy="237744"/>
          </a:xfrm>
          <a:prstGeom prst="rightArrow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297152" y="2468880"/>
            <a:ext cx="2462776" cy="2395728"/>
          </a:xfrm>
          <a:prstGeom prst="roundRect">
            <a:avLst>
              <a:gd name="adj" fmla="val 60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297152" y="2468880"/>
            <a:ext cx="2462776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61744" y="2633472"/>
            <a:ext cx="2133592" cy="20848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按系统无关路径落位</a:t>
            </a:r>
          </a:p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 调价 / MinLOS / CTA</a:t>
            </a:r>
          </a:p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 关渠道 / 开超售</a:t>
            </a:r>
          </a:p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 30 分钟内查价格一致性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162265" y="1517904"/>
            <a:ext cx="2462776" cy="786384"/>
          </a:xfrm>
          <a:prstGeom prst="roundRect">
            <a:avLst>
              <a:gd name="adj" fmla="val 9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253705" y="1609344"/>
            <a:ext cx="2279896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④ 记录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253705" y="1975104"/>
            <a:ext cx="2279896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没有记录的调价视同违规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162265" y="2468880"/>
            <a:ext cx="2462776" cy="2395728"/>
          </a:xfrm>
          <a:prstGeom prst="roundRect">
            <a:avLst>
              <a:gd name="adj" fmla="val 60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9162265" y="2468880"/>
            <a:ext cx="2462776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326857" y="2633472"/>
            <a:ext cx="2133592" cy="20848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写入《调价台账》</a:t>
            </a:r>
          </a:p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 调整前 / 后、幅度</a:t>
            </a:r>
          </a:p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 依据表编号</a:t>
            </a:r>
          </a:p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 OCC 预测、Pickup 偏差</a:t>
            </a:r>
          </a:p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 执行人 / 复核人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66928" y="5047488"/>
            <a:ext cx="11058113" cy="566928"/>
          </a:xfrm>
          <a:prstGeom prst="roundRect">
            <a:avLst>
              <a:gd name="adj" fmla="val 12000"/>
            </a:avLst>
          </a:prstGeom>
          <a:solidFill>
            <a:srgbClr val="2C52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49808" y="5102352"/>
            <a:ext cx="10692353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看数 → 查表 → 执行 → 记录　｜　第四步「记录」是命门：30 天后才能算调价命中率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766560"/>
            <a:ext cx="12191969" cy="91440"/>
          </a:xfrm>
          <a:prstGeom prst="rect">
            <a:avLst/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19969" y="502920"/>
            <a:ext cx="4114800" cy="2926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0" b="1" i="0">
                <a:solidFill>
                  <a:srgbClr val="24486E"/>
                </a:solidFill>
                <a:latin typeface="Arial"/>
                <a:ea typeface="微软雅黑"/>
                <a:cs typeface="Arial"/>
              </a:rPr>
              <a:t>M10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70432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模块 M10　·　6 课时　·　认证权重 20%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609344"/>
            <a:ext cx="1298448" cy="475488"/>
          </a:xfrm>
          <a:prstGeom prst="roundRect">
            <a:avLst>
              <a:gd name="adj" fmla="val 22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22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M10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04288"/>
            <a:ext cx="786384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客源细分战略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3584448"/>
            <a:ext cx="2377440" cy="32004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3803904"/>
            <a:ext cx="7863840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F5EDE0"/>
                </a:solidFill>
                <a:latin typeface="Arial"/>
                <a:ea typeface="微软雅黑"/>
                <a:cs typeface="Arial"/>
              </a:rPr>
              <a:t>不是所有生意都值得做。这一模块教你怎么算清楚一笔生意该不该接。</a:t>
            </a:r>
          </a:p>
        </p:txBody>
      </p:sp>
      <p:sp>
        <p:nvSpPr>
          <p:cNvPr id="11" name="Oval 10"/>
          <p:cNvSpPr/>
          <p:nvPr/>
        </p:nvSpPr>
        <p:spPr>
          <a:xfrm>
            <a:off x="749808" y="4759452"/>
            <a:ext cx="219456" cy="21945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4718304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客源结构四维诊断</a:t>
            </a:r>
          </a:p>
        </p:txBody>
      </p:sp>
      <p:sp>
        <p:nvSpPr>
          <p:cNvPr id="13" name="Oval 12"/>
          <p:cNvSpPr/>
          <p:nvPr/>
        </p:nvSpPr>
        <p:spPr>
          <a:xfrm>
            <a:off x="749808" y="5125212"/>
            <a:ext cx="219456" cy="21945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" y="5084064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表 G：团队询价接不接</a:t>
            </a:r>
          </a:p>
        </p:txBody>
      </p:sp>
      <p:sp>
        <p:nvSpPr>
          <p:cNvPr id="15" name="Oval 14"/>
          <p:cNvSpPr/>
          <p:nvPr/>
        </p:nvSpPr>
        <p:spPr>
          <a:xfrm>
            <a:off x="749808" y="5490972"/>
            <a:ext cx="219456" cy="21945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5449824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表 K：会议综合收益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420624"/>
            <a:ext cx="11058113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客源结构：七个细分的产量与均价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005840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572768" y="1020470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261872"/>
            <a:ext cx="11058113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各细分的房晚占比 × 平均 ADR × 渠道成本 = 真实贡献，要交叉看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66928" y="1700784"/>
          <a:ext cx="11058110" cy="38404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88313"/>
                <a:gridCol w="1732987"/>
                <a:gridCol w="1650464"/>
                <a:gridCol w="1650464"/>
                <a:gridCol w="3135882"/>
              </a:tblGrid>
              <a:tr h="528066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市场细分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代码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房晚占比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平均 ADR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对应主渠道成本率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</a:tr>
              <a:tr h="473201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上门散客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FIT-WI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8%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¥720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DIR 3%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473201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官网 / 小程序直销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FIT-DIR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17%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¥650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DIR 3%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473201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OTA 散客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FIT-OTA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31%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¥598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OTA 16% / OTA-I 18%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473201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协议公司客户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CORP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22%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¥520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CORP 8%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473201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会员（忠诚计划）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LOY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12%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¥580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LOY 4%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473201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团队（旅游 / 会议）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GRP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8%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¥450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视渠道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473201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长住客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LNG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2%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¥380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DIR 3%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566928" y="5687568"/>
            <a:ext cx="11058113" cy="475488"/>
          </a:xfrm>
          <a:prstGeom prst="roundRect">
            <a:avLst>
              <a:gd name="adj" fmla="val 7000"/>
            </a:avLst>
          </a:prstGeom>
          <a:solidFill>
            <a:srgbClr val="F5ED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5687568"/>
            <a:ext cx="50292" cy="47548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49808" y="5788152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关键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26464" y="5760720"/>
            <a:ext cx="10015697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云璟酒店 OTA 散客占 31%、协议公司占 22%——这两个是优化的重点。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256032"/>
            <a:ext cx="1097280" cy="457200"/>
          </a:xfrm>
          <a:prstGeom prst="roundRect">
            <a:avLst>
              <a:gd name="adj" fmla="val 20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9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表 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847088" y="274320"/>
            <a:ext cx="1060704" cy="237744"/>
          </a:xfrm>
          <a:prstGeom prst="roundRect">
            <a:avLst>
              <a:gd name="adj" fmla="val 30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9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《法典》判定表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17520" y="256032"/>
            <a:ext cx="8607521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阈值逐字照抄 SPEC，不得改动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47088" y="566928"/>
            <a:ext cx="9777953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团队／协议询价接受判定表（置换分析简化版）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1316736"/>
            <a:ext cx="11058113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输入 1：团队报价 ÷ 该日预期散客 ADR（比率 R）　｜　输入 2：该日预测 OCC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55648"/>
          <a:ext cx="11058110" cy="37856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59758"/>
                <a:gridCol w="2432784"/>
                <a:gridCol w="2432784"/>
                <a:gridCol w="2432784"/>
              </a:tblGrid>
              <a:tr h="530352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比率 R ＼ 预测 OCC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&lt;70%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70–85%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&gt;85%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</a:tr>
              <a:tr h="651052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R ≥ 85%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接受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接受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接受（≤10 间）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651052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75% ≤ R &lt; 85%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接受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接受（≤20 间）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上报 L3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651052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65% ≤ R &lt; 75%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接受（≤30 间）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上报 L3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拒绝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651052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55% ≤ R &lt; 65%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上报 L3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拒绝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拒绝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651052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R &lt; 55%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拒绝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拒绝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拒绝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566928" y="5687568"/>
            <a:ext cx="11058113" cy="475488"/>
          </a:xfrm>
          <a:prstGeom prst="roundRect">
            <a:avLst>
              <a:gd name="adj" fmla="val 7000"/>
            </a:avLst>
          </a:prstGeom>
          <a:solidFill>
            <a:srgbClr val="F5ED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5687568"/>
            <a:ext cx="50292" cy="47548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749808" y="5788152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关键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26464" y="5760720"/>
            <a:ext cx="10015697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全服务酒店附加条款（会议团队专属）：综合贡献 = 客房收入 + 餐饮收入 + 会场租金 + 其他；若 综合贡献 ≥（占用房晚 × 预期散客 ADR × 85%），则即使 R&lt;55% 也可接受，但须 L3 审批并记入《团队决策档案》。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05811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M10 核心工具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1058113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置换成本：跟销售谈判最有力的一句话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5214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16677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389888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389888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1609344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1563624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公式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1993392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置换成本 = 被挤占房晚数 ×（预期散客 ADR − 团队价）+ 被挤占的餐饮/其他边际收益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/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团队带来的收入 &gt; 置换成本 → 接；否则不接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041904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3041904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4672" y="3261360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3215640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算一遍就知道了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645408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1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80 间团队，报价 ¥380，入住日预期散客 ADR ¥680。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1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置换成本 = 80 ×（680 − 380）= ¥24,000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1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团队收入 = 80 × 380 = ¥30,400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1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看起来赚了 ¥6,400？还要减渠道成本和餐饮机会成本——通常就变成亏的了。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4693920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4693920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04672" y="4913376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867656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怎么跟销售说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5297424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1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不要说「公司规定不能接」，要说：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1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「这个团占用 80 间，按现在的预订速度，这些房散客能卖 ¥680。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1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如果接了这个团，我们少赚 ¥24,000。你那边如果能谈到 ¥520，我立刻接。」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1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把问题变成一道算术题，而不是立场之争。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256032"/>
            <a:ext cx="1097280" cy="457200"/>
          </a:xfrm>
          <a:prstGeom prst="roundRect">
            <a:avLst>
              <a:gd name="adj" fmla="val 20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9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表 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847088" y="274320"/>
            <a:ext cx="1060704" cy="237744"/>
          </a:xfrm>
          <a:prstGeom prst="roundRect">
            <a:avLst>
              <a:gd name="adj" fmla="val 30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9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《法典》判定表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17520" y="256032"/>
            <a:ext cx="8607521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阈值逐字照抄 SPEC，不得改动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47088" y="566928"/>
            <a:ext cx="9777953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会议／宴会综合收益联动表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1316736"/>
            <a:ext cx="11058113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会议团队价值 = 客房收入 + 餐饮收入 + 会场租金 + 设备 / 其他。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55648"/>
          <a:ext cx="11058112" cy="37856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25081"/>
                <a:gridCol w="2002650"/>
                <a:gridCol w="2002650"/>
                <a:gridCol w="4527731"/>
              </a:tblGrid>
              <a:tr h="530352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会议规模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客房需求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餐饮保底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接受底线（综合贡献）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</a:tr>
              <a:tr h="813816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小型（≤30 人）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≤15 间夜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≥¥8,000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≥客房置换成本 × 1.1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813816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中型（31–120 人）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16–60 间夜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≥¥30,000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≥客房置换成本 × 1.0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813816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大型（121–300 人）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61–150 间夜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≥¥80,000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≥客房置换成本 × 0.95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813816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超大型（&gt;300 人）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&gt;150 间夜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≥¥150,000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≥客房置换成本 × 0.9 + L3/业主审批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566928" y="5687568"/>
            <a:ext cx="11058113" cy="475488"/>
          </a:xfrm>
          <a:prstGeom prst="roundRect">
            <a:avLst>
              <a:gd name="adj" fmla="val 7000"/>
            </a:avLst>
          </a:prstGeom>
          <a:solidFill>
            <a:srgbClr val="F5ED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5687568"/>
            <a:ext cx="50292" cy="47548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749808" y="5788152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关键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26464" y="5760720"/>
            <a:ext cx="10015697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决策顺序：先问餐饮 / 宴会承接能力 → 再算综合贡献 → 最后查表 G 客房比率。红线：餐饮毛利率 &lt;55% 的会议，须 L3 审批。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274320"/>
            <a:ext cx="1481328" cy="347472"/>
          </a:xfrm>
          <a:prstGeom prst="roundRect">
            <a:avLst>
              <a:gd name="adj" fmla="val 30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2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本模块小结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31520"/>
            <a:ext cx="1105811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M10 小结：不是所有生意都值得做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4358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25821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481328"/>
            <a:ext cx="6026671" cy="3950208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481328"/>
            <a:ext cx="50292" cy="395020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2" y="1609344"/>
            <a:ext cx="5551183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这一模块你要带走的</a:t>
            </a:r>
          </a:p>
        </p:txBody>
      </p:sp>
      <p:sp>
        <p:nvSpPr>
          <p:cNvPr id="10" name="Oval 9"/>
          <p:cNvSpPr/>
          <p:nvPr/>
        </p:nvSpPr>
        <p:spPr>
          <a:xfrm>
            <a:off x="804672" y="2048256"/>
            <a:ext cx="274320" cy="274320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70432" y="1993392"/>
            <a:ext cx="5185423" cy="1054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客源结构要四维交叉看，不能只看占比</a:t>
            </a:r>
          </a:p>
        </p:txBody>
      </p:sp>
      <p:sp>
        <p:nvSpPr>
          <p:cNvPr id="12" name="Oval 11"/>
          <p:cNvSpPr/>
          <p:nvPr/>
        </p:nvSpPr>
        <p:spPr>
          <a:xfrm>
            <a:off x="804672" y="3176016"/>
            <a:ext cx="274320" cy="274320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70432" y="3121152"/>
            <a:ext cx="5185423" cy="1054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团队接不接查表 G，谈判时用置换成本把立场之争变成算术题</a:t>
            </a:r>
          </a:p>
        </p:txBody>
      </p:sp>
      <p:sp>
        <p:nvSpPr>
          <p:cNvPr id="14" name="Oval 13"/>
          <p:cNvSpPr/>
          <p:nvPr/>
        </p:nvSpPr>
        <p:spPr>
          <a:xfrm>
            <a:off x="804672" y="4303775"/>
            <a:ext cx="274320" cy="274320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70432" y="4248912"/>
            <a:ext cx="5185423" cy="1054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全服务酒店要算综合贡献，客房亏的可以从餐饮赚回来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31343" y="1481328"/>
            <a:ext cx="4793697" cy="3950208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12700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050799" y="1609344"/>
            <a:ext cx="435478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当堂默写清单（70–85 min）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050799" y="203911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79983" y="1993392"/>
            <a:ext cx="4135329" cy="446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表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050799" y="213862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379983" y="2092900"/>
            <a:ext cx="4135329" cy="446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050799" y="2238128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79983" y="2192408"/>
            <a:ext cx="4135329" cy="446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G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050799" y="233763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379983" y="2291916"/>
            <a:ext cx="4135329" cy="446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（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050799" y="243714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379983" y="2391424"/>
            <a:ext cx="4135329" cy="446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5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050799" y="2536653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379983" y="2490933"/>
            <a:ext cx="4135329" cy="446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×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050799" y="2636161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379983" y="2590441"/>
            <a:ext cx="4135329" cy="446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050799" y="273566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379983" y="2689949"/>
            <a:ext cx="4135329" cy="446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050799" y="283517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379983" y="2789457"/>
            <a:ext cx="4135329" cy="446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矩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050799" y="293468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379983" y="2888966"/>
            <a:ext cx="4135329" cy="446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阵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050799" y="303419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379983" y="2988474"/>
            <a:ext cx="4135329" cy="446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）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050799" y="313370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379983" y="3087982"/>
            <a:ext cx="4135329" cy="446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050799" y="323321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379983" y="3187490"/>
            <a:ext cx="4135329" cy="446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050799" y="333271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379983" y="3286999"/>
            <a:ext cx="4135329" cy="446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表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050799" y="343222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379983" y="3386507"/>
            <a:ext cx="4135329" cy="446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050799" y="3531735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379983" y="3486015"/>
            <a:ext cx="4135329" cy="446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K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050799" y="3631243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379983" y="3585523"/>
            <a:ext cx="4135329" cy="446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（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050799" y="373075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379983" y="3685032"/>
            <a:ext cx="4135329" cy="446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四</a:t>
            </a:r>
          </a:p>
        </p:txBody>
      </p:sp>
      <p:sp>
        <p:nvSpPr>
          <p:cNvPr id="54" name="Rectangle 53"/>
          <p:cNvSpPr/>
          <p:nvPr/>
        </p:nvSpPr>
        <p:spPr>
          <a:xfrm>
            <a:off x="7050799" y="383026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379983" y="3784540"/>
            <a:ext cx="4135329" cy="446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档</a:t>
            </a:r>
          </a:p>
        </p:txBody>
      </p:sp>
      <p:sp>
        <p:nvSpPr>
          <p:cNvPr id="56" name="Rectangle 55"/>
          <p:cNvSpPr/>
          <p:nvPr/>
        </p:nvSpPr>
        <p:spPr>
          <a:xfrm>
            <a:off x="7050799" y="3929768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7379983" y="3884048"/>
            <a:ext cx="4135329" cy="446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会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050799" y="402927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7379983" y="3983556"/>
            <a:ext cx="4135329" cy="446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议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050799" y="412878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7379983" y="4083064"/>
            <a:ext cx="4135329" cy="446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规</a:t>
            </a:r>
          </a:p>
        </p:txBody>
      </p:sp>
      <p:sp>
        <p:nvSpPr>
          <p:cNvPr id="62" name="Rectangle 61"/>
          <p:cNvSpPr/>
          <p:nvPr/>
        </p:nvSpPr>
        <p:spPr>
          <a:xfrm>
            <a:off x="7050799" y="4228293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7379983" y="4182573"/>
            <a:ext cx="4135329" cy="446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模</a:t>
            </a:r>
          </a:p>
        </p:txBody>
      </p:sp>
      <p:sp>
        <p:nvSpPr>
          <p:cNvPr id="64" name="Rectangle 63"/>
          <p:cNvSpPr/>
          <p:nvPr/>
        </p:nvSpPr>
        <p:spPr>
          <a:xfrm>
            <a:off x="7050799" y="4327801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7379983" y="4282081"/>
            <a:ext cx="4135329" cy="446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底</a:t>
            </a:r>
          </a:p>
        </p:txBody>
      </p:sp>
      <p:sp>
        <p:nvSpPr>
          <p:cNvPr id="66" name="Rectangle 65"/>
          <p:cNvSpPr/>
          <p:nvPr/>
        </p:nvSpPr>
        <p:spPr>
          <a:xfrm>
            <a:off x="7050799" y="442730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7379983" y="4381589"/>
            <a:ext cx="4135329" cy="446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线</a:t>
            </a:r>
          </a:p>
        </p:txBody>
      </p:sp>
      <p:sp>
        <p:nvSpPr>
          <p:cNvPr id="68" name="Rectangle 67"/>
          <p:cNvSpPr/>
          <p:nvPr/>
        </p:nvSpPr>
        <p:spPr>
          <a:xfrm>
            <a:off x="7050799" y="452681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7379983" y="4481097"/>
            <a:ext cx="4135329" cy="446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）</a:t>
            </a:r>
          </a:p>
        </p:txBody>
      </p:sp>
      <p:sp>
        <p:nvSpPr>
          <p:cNvPr id="70" name="Rectangle 69"/>
          <p:cNvSpPr/>
          <p:nvPr/>
        </p:nvSpPr>
        <p:spPr>
          <a:xfrm>
            <a:off x="7050799" y="462632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7379983" y="4580606"/>
            <a:ext cx="4135329" cy="446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</a:t>
            </a:r>
          </a:p>
        </p:txBody>
      </p:sp>
      <p:sp>
        <p:nvSpPr>
          <p:cNvPr id="72" name="Rectangle 71"/>
          <p:cNvSpPr/>
          <p:nvPr/>
        </p:nvSpPr>
        <p:spPr>
          <a:xfrm>
            <a:off x="7050799" y="472583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7379983" y="4680114"/>
            <a:ext cx="4135329" cy="446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74" name="Rectangle 73"/>
          <p:cNvSpPr/>
          <p:nvPr/>
        </p:nvSpPr>
        <p:spPr>
          <a:xfrm>
            <a:off x="7050799" y="482534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7379983" y="4779622"/>
            <a:ext cx="4135329" cy="446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置</a:t>
            </a:r>
          </a:p>
        </p:txBody>
      </p:sp>
      <p:sp>
        <p:nvSpPr>
          <p:cNvPr id="76" name="Rectangle 75"/>
          <p:cNvSpPr/>
          <p:nvPr/>
        </p:nvSpPr>
        <p:spPr>
          <a:xfrm>
            <a:off x="7050799" y="492485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7379983" y="4879130"/>
            <a:ext cx="4135329" cy="446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换</a:t>
            </a:r>
          </a:p>
        </p:txBody>
      </p:sp>
      <p:sp>
        <p:nvSpPr>
          <p:cNvPr id="78" name="Rectangle 77"/>
          <p:cNvSpPr/>
          <p:nvPr/>
        </p:nvSpPr>
        <p:spPr>
          <a:xfrm>
            <a:off x="7050799" y="502435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7379983" y="4978639"/>
            <a:ext cx="4135329" cy="446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成</a:t>
            </a:r>
          </a:p>
        </p:txBody>
      </p:sp>
      <p:sp>
        <p:nvSpPr>
          <p:cNvPr id="80" name="Rectangle 79"/>
          <p:cNvSpPr/>
          <p:nvPr/>
        </p:nvSpPr>
        <p:spPr>
          <a:xfrm>
            <a:off x="7050799" y="512386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7379983" y="5078147"/>
            <a:ext cx="4135329" cy="446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本</a:t>
            </a:r>
          </a:p>
        </p:txBody>
      </p:sp>
      <p:sp>
        <p:nvSpPr>
          <p:cNvPr id="82" name="Rectangle 81"/>
          <p:cNvSpPr/>
          <p:nvPr/>
        </p:nvSpPr>
        <p:spPr>
          <a:xfrm>
            <a:off x="7050799" y="5223375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7379983" y="5177655"/>
            <a:ext cx="4135329" cy="446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公</a:t>
            </a:r>
          </a:p>
        </p:txBody>
      </p:sp>
      <p:sp>
        <p:nvSpPr>
          <p:cNvPr id="84" name="Rectangle 83"/>
          <p:cNvSpPr/>
          <p:nvPr/>
        </p:nvSpPr>
        <p:spPr>
          <a:xfrm>
            <a:off x="7050799" y="5322883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7379983" y="5277163"/>
            <a:ext cx="4135329" cy="446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式</a:t>
            </a:r>
          </a:p>
        </p:txBody>
      </p:sp>
      <p:sp>
        <p:nvSpPr>
          <p:cNvPr id="86" name="Rounded Rectangle 85"/>
          <p:cNvSpPr/>
          <p:nvPr/>
        </p:nvSpPr>
        <p:spPr>
          <a:xfrm>
            <a:off x="566928" y="5468112"/>
            <a:ext cx="11058113" cy="694944"/>
          </a:xfrm>
          <a:prstGeom prst="roundRect">
            <a:avLst>
              <a:gd name="adj" fmla="val 7000"/>
            </a:avLst>
          </a:prstGeom>
          <a:solidFill>
            <a:srgbClr val="E9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566928" y="5468112"/>
            <a:ext cx="50292" cy="694944"/>
          </a:xfrm>
          <a:prstGeom prst="rect">
            <a:avLst/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ounded Rectangle 87"/>
          <p:cNvSpPr/>
          <p:nvPr/>
        </p:nvSpPr>
        <p:spPr>
          <a:xfrm>
            <a:off x="749808" y="5678424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动作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1426464" y="5541264"/>
            <a:ext cx="10015697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下一模块：M11 年度预算与滚动预测（本级别核心，8 课时）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766560"/>
            <a:ext cx="12191969" cy="91440"/>
          </a:xfrm>
          <a:prstGeom prst="rect">
            <a:avLst/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19969" y="502920"/>
            <a:ext cx="4114800" cy="2926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0" b="1" i="0">
                <a:solidFill>
                  <a:srgbClr val="24486E"/>
                </a:solidFill>
                <a:latin typeface="Arial"/>
                <a:ea typeface="微软雅黑"/>
                <a:cs typeface="Arial"/>
              </a:rPr>
              <a:t>M11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70432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模块 M11　·　8 课时　·　认证权重 30%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609344"/>
            <a:ext cx="1298448" cy="475488"/>
          </a:xfrm>
          <a:prstGeom prst="roundRect">
            <a:avLst>
              <a:gd name="adj" fmla="val 22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22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M11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04288"/>
            <a:ext cx="786384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年度预算与滚动预测 ★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3584448"/>
            <a:ext cx="2377440" cy="32004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3803904"/>
            <a:ext cx="7863840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F5EDE0"/>
                </a:solidFill>
                <a:latin typeface="Arial"/>
                <a:ea typeface="微软雅黑"/>
                <a:cs typeface="Arial"/>
              </a:rPr>
              <a:t>L3 最重的一块。推不通预算，就当不了收益经理。</a:t>
            </a:r>
          </a:p>
        </p:txBody>
      </p:sp>
      <p:sp>
        <p:nvSpPr>
          <p:cNvPr id="11" name="Oval 10"/>
          <p:cNvSpPr/>
          <p:nvPr/>
        </p:nvSpPr>
        <p:spPr>
          <a:xfrm>
            <a:off x="749808" y="4759452"/>
            <a:ext cx="219456" cy="21945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4718304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预算编制七步法</a:t>
            </a:r>
          </a:p>
        </p:txBody>
      </p:sp>
      <p:sp>
        <p:nvSpPr>
          <p:cNvPr id="13" name="Oval 12"/>
          <p:cNvSpPr/>
          <p:nvPr/>
        </p:nvSpPr>
        <p:spPr>
          <a:xfrm>
            <a:off x="749808" y="5125212"/>
            <a:ext cx="219456" cy="21945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" y="5084064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从月度基准推到全年 GOP</a:t>
            </a:r>
          </a:p>
        </p:txBody>
      </p:sp>
      <p:sp>
        <p:nvSpPr>
          <p:cNvPr id="15" name="Oval 14"/>
          <p:cNvSpPr/>
          <p:nvPr/>
        </p:nvSpPr>
        <p:spPr>
          <a:xfrm>
            <a:off x="749808" y="5490972"/>
            <a:ext cx="219456" cy="21945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5449824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量差价差归因与滚动预测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420624"/>
            <a:ext cx="11058113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月度需求基准：预算的起点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005840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572768" y="1020470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261872"/>
            <a:ext cx="11058113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先把 12 个月的 OCC 与 ADR 目标定下来，后面全部由它推导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66928" y="1700784"/>
          <a:ext cx="11058107" cy="38404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28679"/>
                <a:gridCol w="819119"/>
                <a:gridCol w="819119"/>
                <a:gridCol w="819119"/>
                <a:gridCol w="819119"/>
                <a:gridCol w="819119"/>
                <a:gridCol w="819119"/>
                <a:gridCol w="819119"/>
                <a:gridCol w="819119"/>
                <a:gridCol w="819119"/>
                <a:gridCol w="819119"/>
                <a:gridCol w="819119"/>
                <a:gridCol w="819119"/>
              </a:tblGrid>
              <a:tr h="530352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月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1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2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3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4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5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6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7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8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9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10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11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12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</a:tr>
              <a:tr h="1103376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OCC 目标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58%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62%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74%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82%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84%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76%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70%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78%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83%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85%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78%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68%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1103376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ADR 目标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¥540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¥560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¥600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¥660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¥690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¥620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¥580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¥630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¥670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¥700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¥640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¥570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1103376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RevPAR 推算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¥313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¥347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¥444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¥541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¥580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¥471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¥406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¥491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¥556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¥595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¥499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¥388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566928" y="5687568"/>
            <a:ext cx="11058113" cy="475488"/>
          </a:xfrm>
          <a:prstGeom prst="roundRect">
            <a:avLst>
              <a:gd name="adj" fmla="val 7000"/>
            </a:avLst>
          </a:prstGeom>
          <a:solidFill>
            <a:srgbClr val="F5ED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5687568"/>
            <a:ext cx="50292" cy="47548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49808" y="5788152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关键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26464" y="5760720"/>
            <a:ext cx="10015697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全年可验算：RevPAR ≈ ¥445、客房收入 ≈ ¥5,198 万、总营收 ≈ ¥8,468 万、GOP ≈ ¥2,710 万（32%）。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274320"/>
            <a:ext cx="1298448" cy="347472"/>
          </a:xfrm>
          <a:prstGeom prst="roundRect">
            <a:avLst>
              <a:gd name="adj" fmla="val 30000"/>
            </a:avLst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2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讲师示范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29968" y="274320"/>
            <a:ext cx="9595073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M11 · 预算七步法完整推演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731520"/>
            <a:ext cx="1105811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讲师示范：从月度基准推到全年 GOP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24358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572768" y="125821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66928" y="1481328"/>
            <a:ext cx="11058113" cy="51511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13232" y="1565148"/>
            <a:ext cx="347472" cy="347472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70432" y="1536192"/>
            <a:ext cx="187451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第一步：算每月可售房晚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27248" y="1572768"/>
            <a:ext cx="10972" cy="332232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255264" y="1536192"/>
            <a:ext cx="826004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按 2027 年实际天数：1 月 31 天 × 320 间 = 9,920 间夜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2 月 28 天 × 320 = 8,960　（闰年 29 天要注意）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全年合计 116,800 间夜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2106168"/>
            <a:ext cx="11058113" cy="51511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13232" y="2189988"/>
            <a:ext cx="347472" cy="347472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70432" y="2161032"/>
            <a:ext cx="187451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第二步：算每月已售房晚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127248" y="2197608"/>
            <a:ext cx="10972" cy="332232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255264" y="2161032"/>
            <a:ext cx="826004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1 月：9,920 × 58% = 5,754 间夜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10 月：9,920 × 85% = 8,432 间夜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全年合计 ≈ 84,096 间夜（全年 OCC 72%）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2731008"/>
            <a:ext cx="11058113" cy="51511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13232" y="2814828"/>
            <a:ext cx="347472" cy="347472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70432" y="2785872"/>
            <a:ext cx="187451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第三步：算每月客房收入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127248" y="2822448"/>
            <a:ext cx="10972" cy="332232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255264" y="2785872"/>
            <a:ext cx="826004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1 月：5,754 × ¥540 = ¥3,107,160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10 月：8,432 × ¥700 = ¥5,902,400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全年客房收入 ≈ ¥51,977,328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" y="3355848"/>
            <a:ext cx="11058113" cy="51511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13232" y="3439668"/>
            <a:ext cx="347472" cy="347472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70432" y="3410712"/>
            <a:ext cx="187451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第四步：加餐饮与其他收入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127248" y="3447288"/>
            <a:ext cx="10972" cy="332232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255264" y="3410712"/>
            <a:ext cx="826004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餐饮 ¥28,600,000 + 其他 ¥4,100,000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全年总营收 ≈ ¥84,677,328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66928" y="3980688"/>
            <a:ext cx="11058113" cy="51511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13232" y="4064508"/>
            <a:ext cx="347472" cy="347472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4035552"/>
            <a:ext cx="187451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第五步：算 GOP 与关键比率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127248" y="4072128"/>
            <a:ext cx="10972" cy="332232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255264" y="4035552"/>
            <a:ext cx="826004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GOP = 总营收 × 32% ≈ ¥27,098,741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RevPAR = 51,977,328 ÷ 116,800 ≈ ¥445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GOPPAR = 27,098,741 ÷ 116,800 ≈ ¥232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66928" y="4605528"/>
            <a:ext cx="11058113" cy="51511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13232" y="4689348"/>
            <a:ext cx="347472" cy="347472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6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70432" y="4660392"/>
            <a:ext cx="187451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第六步：验算与 sanity check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127248" y="4696968"/>
            <a:ext cx="10972" cy="332232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255264" y="4660392"/>
            <a:ext cx="826004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反查：RevPAR ¥445 ÷ OCC 72% = ADR ¥618 ✓ 与基准一致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如果算出来对不上，说明中间某一步算错了——这一步绝不能省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66928" y="5230368"/>
            <a:ext cx="11058113" cy="932688"/>
          </a:xfrm>
          <a:prstGeom prst="roundRect">
            <a:avLst>
              <a:gd name="adj" fmla="val 6000"/>
            </a:avLst>
          </a:prstGeom>
          <a:solidFill>
            <a:srgbClr val="F5ED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566928" y="5230368"/>
            <a:ext cx="50292" cy="93268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86384" y="5321808"/>
            <a:ext cx="10600913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查表结论：预算结论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86384" y="5669280"/>
            <a:ext cx="10600913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全年：OCC 72.0% / ADR ¥618 / RevPAR ¥445 / 客房收入 ¥5,198 万 /
总营收 ¥8,468 万 / GOP ¥2,710 万（32%）/ GOPPAR ¥232。
验算通过：RevPAR ÷ OCC = ADR，与月度基准自洽。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05811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M11 重点　·　每月 1 日执行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1058113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量差价差归因：预算没完成，到底是谁的锅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5214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16677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389888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389888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1609344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1563624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两个公式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1993392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量差 =（实际房晚 − 预算房晚）× 预算 ADR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价差 =（实际 ADR − 预算 ADR）× 实际房晚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两者相加 ≈ 收入总差异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041904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3041904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4672" y="3261360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3215640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算一遍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645408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预算：房晚 5,754，ADR ¥540，收入 ¥3,107,160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实际：房晚 5,400，ADR ¥560，收入 ¥3,024,000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量差 = (5,400 − 5,754) × 540 = −¥191,160（卖少了，亏）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价差 = (560 − 540) × 5,400 = +¥108,000（卖贵了，赚）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合计 −¥83,160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4693920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4693920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04672" y="4913376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867656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结论怎么用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5297424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量差为负、价差为正 → 提价提早了，把量打没了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量差为正、价差为负 → 降价换量，要评估是否值得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这个归因要写进《月度收益复盘报告》，是跟老板汇报的核心内容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274320"/>
            <a:ext cx="1298448" cy="347472"/>
          </a:xfrm>
          <a:prstGeom prst="roundRect">
            <a:avLst>
              <a:gd name="adj" fmla="val 30000"/>
            </a:avLst>
          </a:prstGeom>
          <a:solidFill>
            <a:srgbClr val="D983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2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学员跟练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31520"/>
            <a:ext cx="1105811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M11 随堂练：编一个季度的预算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4358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25821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481328"/>
            <a:ext cx="11058113" cy="1755648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481328"/>
            <a:ext cx="50292" cy="1755648"/>
          </a:xfrm>
          <a:prstGeom prst="rect">
            <a:avLst/>
          </a:prstGeom>
          <a:solidFill>
            <a:srgbClr val="D983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7" y="1591056"/>
            <a:ext cx="10509473" cy="15361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60"/>
              </a:spcAft>
            </a:pPr>
            <a:r>
              <a:rPr sz="15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用云璟酒店下一年 Q2（4–6 月）的月度基准：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60"/>
              </a:spcAft>
            </a:pPr>
            <a:r>
              <a:rPr sz="15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4 月 OCC 82% / ADR ¥660；5 月 OCC 84% / ADR ¥690；6 月 OCC 76% / ADR ¥620。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60"/>
              </a:spcAft>
            </a:pPr>
            <a:r>
              <a:rPr sz="15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请算出：① 各月可售房晚（4 月 30 天、5 月 31 天、6 月 30 天）；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60"/>
              </a:spcAft>
            </a:pPr>
            <a:r>
              <a:rPr sz="15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② 各月已售房晚；③ 各月客房收入与 RevPAR；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60"/>
              </a:spcAft>
            </a:pPr>
            <a:r>
              <a:rPr sz="15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④ Q2 合计客房收入；⑤ 若 Q2 实际完成 OCC 80% / ADR ¥670，做量差价差归因。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3419856"/>
            <a:ext cx="11058113" cy="208483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768096" y="3566160"/>
            <a:ext cx="1188720" cy="274320"/>
          </a:xfrm>
          <a:prstGeom prst="roundRect">
            <a:avLst>
              <a:gd name="adj" fmla="val 30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答题区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66543" y="3566160"/>
            <a:ext cx="9320753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要求：写出每一步算式。第五问的归因要分别算出量差、价差和合计。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77824" y="4120103"/>
            <a:ext cx="10436321" cy="10058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77824" y="4305269"/>
            <a:ext cx="10436321" cy="10058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77824" y="4490435"/>
            <a:ext cx="10436321" cy="10058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77824" y="4675601"/>
            <a:ext cx="10436321" cy="10058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77824" y="4860767"/>
            <a:ext cx="10436321" cy="10058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77824" y="5045933"/>
            <a:ext cx="10436321" cy="10058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77824" y="5231099"/>
            <a:ext cx="10436321" cy="10058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566928" y="5559552"/>
            <a:ext cx="11058113" cy="603504"/>
          </a:xfrm>
          <a:prstGeom prst="roundRect">
            <a:avLst>
              <a:gd name="adj" fmla="val 7000"/>
            </a:avLst>
          </a:prstGeom>
          <a:solidFill>
            <a:srgbClr val="E9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66928" y="5559552"/>
            <a:ext cx="50292" cy="603504"/>
          </a:xfrm>
          <a:prstGeom prst="rect">
            <a:avLst/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749808" y="5724144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动作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26464" y="5632704"/>
            <a:ext cx="10015697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可售房晚 = 天数 × 320；已售 = 可售 × OCC；收入 = 已售 × ADR；量差 =（实际房晚−预算房晚）×预算ADR；价差 =（实际ADR−预算ADR）×实际房晚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274320"/>
            <a:ext cx="1481328" cy="347472"/>
          </a:xfrm>
          <a:prstGeom prst="roundRect">
            <a:avLst>
              <a:gd name="adj" fmla="val 30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2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本模块小结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31520"/>
            <a:ext cx="1105811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M11 小结：预算是对明年一整年的判断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4358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25821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481328"/>
            <a:ext cx="6026671" cy="3950208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481328"/>
            <a:ext cx="50292" cy="395020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2" y="1609344"/>
            <a:ext cx="5551183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这一模块你要带走的</a:t>
            </a:r>
          </a:p>
        </p:txBody>
      </p:sp>
      <p:sp>
        <p:nvSpPr>
          <p:cNvPr id="10" name="Oval 9"/>
          <p:cNvSpPr/>
          <p:nvPr/>
        </p:nvSpPr>
        <p:spPr>
          <a:xfrm>
            <a:off x="804672" y="2048256"/>
            <a:ext cx="274320" cy="274320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70432" y="1993392"/>
            <a:ext cx="5185423" cy="1054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七步法：可售房晚 → 已售 → 客房收入 → 总营收 → GOP → 验算</a:t>
            </a:r>
          </a:p>
        </p:txBody>
      </p:sp>
      <p:sp>
        <p:nvSpPr>
          <p:cNvPr id="12" name="Oval 11"/>
          <p:cNvSpPr/>
          <p:nvPr/>
        </p:nvSpPr>
        <p:spPr>
          <a:xfrm>
            <a:off x="804672" y="3176016"/>
            <a:ext cx="274320" cy="274320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70432" y="3121152"/>
            <a:ext cx="5185423" cy="1054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天数要按实际日历算，2 月差一天就是 320 间夜</a:t>
            </a:r>
          </a:p>
        </p:txBody>
      </p:sp>
      <p:sp>
        <p:nvSpPr>
          <p:cNvPr id="14" name="Oval 13"/>
          <p:cNvSpPr/>
          <p:nvPr/>
        </p:nvSpPr>
        <p:spPr>
          <a:xfrm>
            <a:off x="804672" y="4303775"/>
            <a:ext cx="274320" cy="274320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70432" y="4248912"/>
            <a:ext cx="5185423" cy="1054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没完成要拆成量差和价差，拆开才有改进方向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31343" y="1481328"/>
            <a:ext cx="4793697" cy="3950208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12700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050799" y="1609344"/>
            <a:ext cx="435478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当堂默写清单（70–85 min）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050799" y="203911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79983" y="1993392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预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050799" y="2090373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379983" y="2044653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算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050799" y="2141635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79983" y="2095915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七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050799" y="219289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379983" y="2147177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步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050799" y="224415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379983" y="2198439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法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050799" y="2295421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379983" y="2249701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050799" y="234668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379983" y="2300962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050799" y="239794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379983" y="2352224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050799" y="244920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379983" y="2403486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量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050799" y="2500468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379983" y="2454748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差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050799" y="255173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379983" y="2506010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与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050799" y="260299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379983" y="2557272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价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050799" y="2654253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379983" y="2608533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差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050799" y="2705515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379983" y="2659795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公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050799" y="275677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379983" y="2711057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式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050799" y="280803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379983" y="2762319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050799" y="2859301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379983" y="2813581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050799" y="291056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379983" y="2864842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54" name="Rectangle 53"/>
          <p:cNvSpPr/>
          <p:nvPr/>
        </p:nvSpPr>
        <p:spPr>
          <a:xfrm>
            <a:off x="7050799" y="296182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379983" y="2916104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全</a:t>
            </a:r>
          </a:p>
        </p:txBody>
      </p:sp>
      <p:sp>
        <p:nvSpPr>
          <p:cNvPr id="56" name="Rectangle 55"/>
          <p:cNvSpPr/>
          <p:nvPr/>
        </p:nvSpPr>
        <p:spPr>
          <a:xfrm>
            <a:off x="7050799" y="301308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7379983" y="2967366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年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050799" y="3064348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7379983" y="3018628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关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050799" y="311561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7379983" y="3069890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键</a:t>
            </a:r>
          </a:p>
        </p:txBody>
      </p:sp>
      <p:sp>
        <p:nvSpPr>
          <p:cNvPr id="62" name="Rectangle 61"/>
          <p:cNvSpPr/>
          <p:nvPr/>
        </p:nvSpPr>
        <p:spPr>
          <a:xfrm>
            <a:off x="7050799" y="316687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7379983" y="3121152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比</a:t>
            </a:r>
          </a:p>
        </p:txBody>
      </p:sp>
      <p:sp>
        <p:nvSpPr>
          <p:cNvPr id="64" name="Rectangle 63"/>
          <p:cNvSpPr/>
          <p:nvPr/>
        </p:nvSpPr>
        <p:spPr>
          <a:xfrm>
            <a:off x="7050799" y="3218133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7379983" y="3172413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率</a:t>
            </a:r>
          </a:p>
        </p:txBody>
      </p:sp>
      <p:sp>
        <p:nvSpPr>
          <p:cNvPr id="66" name="Rectangle 65"/>
          <p:cNvSpPr/>
          <p:nvPr/>
        </p:nvSpPr>
        <p:spPr>
          <a:xfrm>
            <a:off x="7050799" y="3269395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7379983" y="3223675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（</a:t>
            </a:r>
          </a:p>
        </p:txBody>
      </p:sp>
      <p:sp>
        <p:nvSpPr>
          <p:cNvPr id="68" name="Rectangle 67"/>
          <p:cNvSpPr/>
          <p:nvPr/>
        </p:nvSpPr>
        <p:spPr>
          <a:xfrm>
            <a:off x="7050799" y="332065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7379983" y="3274937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O</a:t>
            </a:r>
          </a:p>
        </p:txBody>
      </p:sp>
      <p:sp>
        <p:nvSpPr>
          <p:cNvPr id="70" name="Rectangle 69"/>
          <p:cNvSpPr/>
          <p:nvPr/>
        </p:nvSpPr>
        <p:spPr>
          <a:xfrm>
            <a:off x="7050799" y="337191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7379983" y="3326199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C</a:t>
            </a:r>
          </a:p>
        </p:txBody>
      </p:sp>
      <p:sp>
        <p:nvSpPr>
          <p:cNvPr id="72" name="Rectangle 71"/>
          <p:cNvSpPr/>
          <p:nvPr/>
        </p:nvSpPr>
        <p:spPr>
          <a:xfrm>
            <a:off x="7050799" y="3423181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7379983" y="3377461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C</a:t>
            </a:r>
          </a:p>
        </p:txBody>
      </p:sp>
      <p:sp>
        <p:nvSpPr>
          <p:cNvPr id="74" name="Rectangle 73"/>
          <p:cNvSpPr/>
          <p:nvPr/>
        </p:nvSpPr>
        <p:spPr>
          <a:xfrm>
            <a:off x="7050799" y="347444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7379983" y="3428722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76" name="Rectangle 75"/>
          <p:cNvSpPr/>
          <p:nvPr/>
        </p:nvSpPr>
        <p:spPr>
          <a:xfrm>
            <a:off x="7050799" y="352570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7379983" y="3479984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7</a:t>
            </a:r>
          </a:p>
        </p:txBody>
      </p:sp>
      <p:sp>
        <p:nvSpPr>
          <p:cNvPr id="78" name="Rectangle 77"/>
          <p:cNvSpPr/>
          <p:nvPr/>
        </p:nvSpPr>
        <p:spPr>
          <a:xfrm>
            <a:off x="7050799" y="357696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7379983" y="3531246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80" name="Rectangle 79"/>
          <p:cNvSpPr/>
          <p:nvPr/>
        </p:nvSpPr>
        <p:spPr>
          <a:xfrm>
            <a:off x="7050799" y="3628228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7379983" y="3582508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%</a:t>
            </a:r>
          </a:p>
        </p:txBody>
      </p:sp>
      <p:sp>
        <p:nvSpPr>
          <p:cNvPr id="82" name="Rectangle 81"/>
          <p:cNvSpPr/>
          <p:nvPr/>
        </p:nvSpPr>
        <p:spPr>
          <a:xfrm>
            <a:off x="7050799" y="367949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7379983" y="3633770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84" name="Rectangle 83"/>
          <p:cNvSpPr/>
          <p:nvPr/>
        </p:nvSpPr>
        <p:spPr>
          <a:xfrm>
            <a:off x="7050799" y="373075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7379983" y="3685032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/</a:t>
            </a:r>
          </a:p>
        </p:txBody>
      </p:sp>
      <p:sp>
        <p:nvSpPr>
          <p:cNvPr id="86" name="Rectangle 85"/>
          <p:cNvSpPr/>
          <p:nvPr/>
        </p:nvSpPr>
        <p:spPr>
          <a:xfrm>
            <a:off x="7050799" y="3782013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7379983" y="3736293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88" name="Rectangle 87"/>
          <p:cNvSpPr/>
          <p:nvPr/>
        </p:nvSpPr>
        <p:spPr>
          <a:xfrm>
            <a:off x="7050799" y="3833275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7379983" y="3787555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A</a:t>
            </a:r>
          </a:p>
        </p:txBody>
      </p:sp>
      <p:sp>
        <p:nvSpPr>
          <p:cNvPr id="90" name="Rectangle 89"/>
          <p:cNvSpPr/>
          <p:nvPr/>
        </p:nvSpPr>
        <p:spPr>
          <a:xfrm>
            <a:off x="7050799" y="388453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7379983" y="3838817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D</a:t>
            </a:r>
          </a:p>
        </p:txBody>
      </p:sp>
      <p:sp>
        <p:nvSpPr>
          <p:cNvPr id="92" name="Rectangle 91"/>
          <p:cNvSpPr/>
          <p:nvPr/>
        </p:nvSpPr>
        <p:spPr>
          <a:xfrm>
            <a:off x="7050799" y="393579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7379983" y="3890079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R</a:t>
            </a:r>
          </a:p>
        </p:txBody>
      </p:sp>
      <p:sp>
        <p:nvSpPr>
          <p:cNvPr id="94" name="Rectangle 93"/>
          <p:cNvSpPr/>
          <p:nvPr/>
        </p:nvSpPr>
        <p:spPr>
          <a:xfrm>
            <a:off x="7050799" y="3987061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7379983" y="3941341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96" name="Rectangle 95"/>
          <p:cNvSpPr/>
          <p:nvPr/>
        </p:nvSpPr>
        <p:spPr>
          <a:xfrm>
            <a:off x="7050799" y="403832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7379983" y="3992602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6</a:t>
            </a:r>
          </a:p>
        </p:txBody>
      </p:sp>
      <p:sp>
        <p:nvSpPr>
          <p:cNvPr id="98" name="Rectangle 97"/>
          <p:cNvSpPr/>
          <p:nvPr/>
        </p:nvSpPr>
        <p:spPr>
          <a:xfrm>
            <a:off x="7050799" y="408958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7379983" y="4043864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7050799" y="414084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TextBox 100"/>
          <p:cNvSpPr txBox="1"/>
          <p:nvPr/>
        </p:nvSpPr>
        <p:spPr>
          <a:xfrm>
            <a:off x="7379983" y="4095126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8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7050799" y="4192108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TextBox 102"/>
          <p:cNvSpPr txBox="1"/>
          <p:nvPr/>
        </p:nvSpPr>
        <p:spPr>
          <a:xfrm>
            <a:off x="7379983" y="4146388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7050799" y="424337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TextBox 104"/>
          <p:cNvSpPr txBox="1"/>
          <p:nvPr/>
        </p:nvSpPr>
        <p:spPr>
          <a:xfrm>
            <a:off x="7379983" y="4197650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/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7050799" y="4294631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TextBox 106"/>
          <p:cNvSpPr txBox="1"/>
          <p:nvPr/>
        </p:nvSpPr>
        <p:spPr>
          <a:xfrm>
            <a:off x="7379983" y="4248911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7050799" y="4345893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TextBox 108"/>
          <p:cNvSpPr txBox="1"/>
          <p:nvPr/>
        </p:nvSpPr>
        <p:spPr>
          <a:xfrm>
            <a:off x="7379983" y="4300173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R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7050799" y="4397155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TextBox 110"/>
          <p:cNvSpPr txBox="1"/>
          <p:nvPr/>
        </p:nvSpPr>
        <p:spPr>
          <a:xfrm>
            <a:off x="7379983" y="4351435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e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7050799" y="444841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3" name="TextBox 112"/>
          <p:cNvSpPr txBox="1"/>
          <p:nvPr/>
        </p:nvSpPr>
        <p:spPr>
          <a:xfrm>
            <a:off x="7379983" y="4402697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v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7050799" y="449967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5" name="TextBox 114"/>
          <p:cNvSpPr txBox="1"/>
          <p:nvPr/>
        </p:nvSpPr>
        <p:spPr>
          <a:xfrm>
            <a:off x="7379983" y="4453959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P</a:t>
            </a:r>
          </a:p>
        </p:txBody>
      </p:sp>
      <p:sp>
        <p:nvSpPr>
          <p:cNvPr id="116" name="Rectangle 115"/>
          <p:cNvSpPr/>
          <p:nvPr/>
        </p:nvSpPr>
        <p:spPr>
          <a:xfrm>
            <a:off x="7050799" y="4550941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7" name="TextBox 116"/>
          <p:cNvSpPr txBox="1"/>
          <p:nvPr/>
        </p:nvSpPr>
        <p:spPr>
          <a:xfrm>
            <a:off x="7379983" y="4505221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A</a:t>
            </a:r>
          </a:p>
        </p:txBody>
      </p:sp>
      <p:sp>
        <p:nvSpPr>
          <p:cNvPr id="118" name="Rectangle 117"/>
          <p:cNvSpPr/>
          <p:nvPr/>
        </p:nvSpPr>
        <p:spPr>
          <a:xfrm>
            <a:off x="7050799" y="460220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9" name="TextBox 118"/>
          <p:cNvSpPr txBox="1"/>
          <p:nvPr/>
        </p:nvSpPr>
        <p:spPr>
          <a:xfrm>
            <a:off x="7379983" y="4556482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R</a:t>
            </a:r>
          </a:p>
        </p:txBody>
      </p:sp>
      <p:sp>
        <p:nvSpPr>
          <p:cNvPr id="120" name="Rectangle 119"/>
          <p:cNvSpPr/>
          <p:nvPr/>
        </p:nvSpPr>
        <p:spPr>
          <a:xfrm>
            <a:off x="7050799" y="465346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1" name="TextBox 120"/>
          <p:cNvSpPr txBox="1"/>
          <p:nvPr/>
        </p:nvSpPr>
        <p:spPr>
          <a:xfrm>
            <a:off x="7379983" y="4607744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122" name="Rectangle 121"/>
          <p:cNvSpPr/>
          <p:nvPr/>
        </p:nvSpPr>
        <p:spPr>
          <a:xfrm>
            <a:off x="7050799" y="470472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3" name="TextBox 122"/>
          <p:cNvSpPr txBox="1"/>
          <p:nvPr/>
        </p:nvSpPr>
        <p:spPr>
          <a:xfrm>
            <a:off x="7379983" y="4659006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4</a:t>
            </a:r>
          </a:p>
        </p:txBody>
      </p:sp>
      <p:sp>
        <p:nvSpPr>
          <p:cNvPr id="124" name="Rectangle 123"/>
          <p:cNvSpPr/>
          <p:nvPr/>
        </p:nvSpPr>
        <p:spPr>
          <a:xfrm>
            <a:off x="7050799" y="4755988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5" name="TextBox 124"/>
          <p:cNvSpPr txBox="1"/>
          <p:nvPr/>
        </p:nvSpPr>
        <p:spPr>
          <a:xfrm>
            <a:off x="7379983" y="4710268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4</a:t>
            </a:r>
          </a:p>
        </p:txBody>
      </p:sp>
      <p:sp>
        <p:nvSpPr>
          <p:cNvPr id="126" name="Rectangle 125"/>
          <p:cNvSpPr/>
          <p:nvPr/>
        </p:nvSpPr>
        <p:spPr>
          <a:xfrm>
            <a:off x="7050799" y="480725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7" name="TextBox 126"/>
          <p:cNvSpPr txBox="1"/>
          <p:nvPr/>
        </p:nvSpPr>
        <p:spPr>
          <a:xfrm>
            <a:off x="7379983" y="4761530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5</a:t>
            </a:r>
          </a:p>
        </p:txBody>
      </p:sp>
      <p:sp>
        <p:nvSpPr>
          <p:cNvPr id="128" name="Rectangle 127"/>
          <p:cNvSpPr/>
          <p:nvPr/>
        </p:nvSpPr>
        <p:spPr>
          <a:xfrm>
            <a:off x="7050799" y="4858511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9" name="TextBox 128"/>
          <p:cNvSpPr txBox="1"/>
          <p:nvPr/>
        </p:nvSpPr>
        <p:spPr>
          <a:xfrm>
            <a:off x="7379983" y="4812791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130" name="Rectangle 129"/>
          <p:cNvSpPr/>
          <p:nvPr/>
        </p:nvSpPr>
        <p:spPr>
          <a:xfrm>
            <a:off x="7050799" y="4909773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1" name="TextBox 130"/>
          <p:cNvSpPr txBox="1"/>
          <p:nvPr/>
        </p:nvSpPr>
        <p:spPr>
          <a:xfrm>
            <a:off x="7379983" y="4864053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/</a:t>
            </a:r>
          </a:p>
        </p:txBody>
      </p:sp>
      <p:sp>
        <p:nvSpPr>
          <p:cNvPr id="132" name="Rectangle 131"/>
          <p:cNvSpPr/>
          <p:nvPr/>
        </p:nvSpPr>
        <p:spPr>
          <a:xfrm>
            <a:off x="7050799" y="4961035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3" name="TextBox 132"/>
          <p:cNvSpPr txBox="1"/>
          <p:nvPr/>
        </p:nvSpPr>
        <p:spPr>
          <a:xfrm>
            <a:off x="7379983" y="4915315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134" name="Rectangle 133"/>
          <p:cNvSpPr/>
          <p:nvPr/>
        </p:nvSpPr>
        <p:spPr>
          <a:xfrm>
            <a:off x="7050799" y="501229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5" name="TextBox 134"/>
          <p:cNvSpPr txBox="1"/>
          <p:nvPr/>
        </p:nvSpPr>
        <p:spPr>
          <a:xfrm>
            <a:off x="7379983" y="4966577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G</a:t>
            </a:r>
          </a:p>
        </p:txBody>
      </p:sp>
      <p:sp>
        <p:nvSpPr>
          <p:cNvPr id="136" name="Rectangle 135"/>
          <p:cNvSpPr/>
          <p:nvPr/>
        </p:nvSpPr>
        <p:spPr>
          <a:xfrm>
            <a:off x="7050799" y="506355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7" name="TextBox 136"/>
          <p:cNvSpPr txBox="1"/>
          <p:nvPr/>
        </p:nvSpPr>
        <p:spPr>
          <a:xfrm>
            <a:off x="7379983" y="5017839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O</a:t>
            </a:r>
          </a:p>
        </p:txBody>
      </p:sp>
      <p:sp>
        <p:nvSpPr>
          <p:cNvPr id="138" name="Rectangle 137"/>
          <p:cNvSpPr/>
          <p:nvPr/>
        </p:nvSpPr>
        <p:spPr>
          <a:xfrm>
            <a:off x="7050799" y="5114821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9" name="TextBox 138"/>
          <p:cNvSpPr txBox="1"/>
          <p:nvPr/>
        </p:nvSpPr>
        <p:spPr>
          <a:xfrm>
            <a:off x="7379983" y="5069101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P</a:t>
            </a:r>
          </a:p>
        </p:txBody>
      </p:sp>
      <p:sp>
        <p:nvSpPr>
          <p:cNvPr id="140" name="Rectangle 139"/>
          <p:cNvSpPr/>
          <p:nvPr/>
        </p:nvSpPr>
        <p:spPr>
          <a:xfrm>
            <a:off x="7050799" y="516608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1" name="TextBox 140"/>
          <p:cNvSpPr txBox="1"/>
          <p:nvPr/>
        </p:nvSpPr>
        <p:spPr>
          <a:xfrm>
            <a:off x="7379983" y="5120362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142" name="Rectangle 141"/>
          <p:cNvSpPr/>
          <p:nvPr/>
        </p:nvSpPr>
        <p:spPr>
          <a:xfrm>
            <a:off x="7050799" y="521734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3" name="TextBox 142"/>
          <p:cNvSpPr txBox="1"/>
          <p:nvPr/>
        </p:nvSpPr>
        <p:spPr>
          <a:xfrm>
            <a:off x="7379983" y="5171624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144" name="Rectangle 143"/>
          <p:cNvSpPr/>
          <p:nvPr/>
        </p:nvSpPr>
        <p:spPr>
          <a:xfrm>
            <a:off x="7050799" y="526860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5" name="TextBox 144"/>
          <p:cNvSpPr txBox="1"/>
          <p:nvPr/>
        </p:nvSpPr>
        <p:spPr>
          <a:xfrm>
            <a:off x="7379983" y="5222886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46" name="Rectangle 145"/>
          <p:cNvSpPr/>
          <p:nvPr/>
        </p:nvSpPr>
        <p:spPr>
          <a:xfrm>
            <a:off x="7050799" y="5319868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7" name="TextBox 146"/>
          <p:cNvSpPr txBox="1"/>
          <p:nvPr/>
        </p:nvSpPr>
        <p:spPr>
          <a:xfrm>
            <a:off x="7379983" y="5274148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%</a:t>
            </a:r>
          </a:p>
        </p:txBody>
      </p:sp>
      <p:sp>
        <p:nvSpPr>
          <p:cNvPr id="148" name="Rectangle 147"/>
          <p:cNvSpPr/>
          <p:nvPr/>
        </p:nvSpPr>
        <p:spPr>
          <a:xfrm>
            <a:off x="7050799" y="537113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9" name="TextBox 148"/>
          <p:cNvSpPr txBox="1"/>
          <p:nvPr/>
        </p:nvSpPr>
        <p:spPr>
          <a:xfrm>
            <a:off x="7379983" y="5325410"/>
            <a:ext cx="4135329" cy="-36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）</a:t>
            </a:r>
          </a:p>
        </p:txBody>
      </p:sp>
      <p:sp>
        <p:nvSpPr>
          <p:cNvPr id="150" name="Rounded Rectangle 149"/>
          <p:cNvSpPr/>
          <p:nvPr/>
        </p:nvSpPr>
        <p:spPr>
          <a:xfrm>
            <a:off x="566928" y="5468112"/>
            <a:ext cx="11058113" cy="694944"/>
          </a:xfrm>
          <a:prstGeom prst="roundRect">
            <a:avLst>
              <a:gd name="adj" fmla="val 7000"/>
            </a:avLst>
          </a:prstGeom>
          <a:solidFill>
            <a:srgbClr val="E9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1" name="Rectangle 150"/>
          <p:cNvSpPr/>
          <p:nvPr/>
        </p:nvSpPr>
        <p:spPr>
          <a:xfrm>
            <a:off x="566928" y="5468112"/>
            <a:ext cx="50292" cy="694944"/>
          </a:xfrm>
          <a:prstGeom prst="rect">
            <a:avLst/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2" name="Rounded Rectangle 151"/>
          <p:cNvSpPr/>
          <p:nvPr/>
        </p:nvSpPr>
        <p:spPr>
          <a:xfrm>
            <a:off x="749808" y="5678424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动作</a:t>
            </a:r>
          </a:p>
        </p:txBody>
      </p:sp>
      <p:sp>
        <p:nvSpPr>
          <p:cNvPr id="153" name="TextBox 152"/>
          <p:cNvSpPr txBox="1"/>
          <p:nvPr/>
        </p:nvSpPr>
        <p:spPr>
          <a:xfrm>
            <a:off x="1426464" y="5541264"/>
            <a:ext cx="10015697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下一模块：M12 会议与汇报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766560"/>
            <a:ext cx="12191969" cy="91440"/>
          </a:xfrm>
          <a:prstGeom prst="rect">
            <a:avLst/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19969" y="502920"/>
            <a:ext cx="4114800" cy="2926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0" b="1" i="0">
                <a:solidFill>
                  <a:srgbClr val="24486E"/>
                </a:solidFill>
                <a:latin typeface="Arial"/>
                <a:ea typeface="微软雅黑"/>
                <a:cs typeface="Arial"/>
              </a:rPr>
              <a:t>M12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70432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模块 M12　·　6 课时　·　认证权重 20%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609344"/>
            <a:ext cx="1298448" cy="475488"/>
          </a:xfrm>
          <a:prstGeom prst="roundRect">
            <a:avLst>
              <a:gd name="adj" fmla="val 22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22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M12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04288"/>
            <a:ext cx="786384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会议与汇报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3584448"/>
            <a:ext cx="2377440" cy="32004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3803904"/>
            <a:ext cx="7863840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F5EDE0"/>
                </a:solidFill>
                <a:latin typeface="Arial"/>
                <a:ea typeface="微软雅黑"/>
                <a:cs typeface="Arial"/>
              </a:rPr>
              <a:t>数据再对，说不出来也白搭。这一模块给你现成的话术。</a:t>
            </a:r>
          </a:p>
        </p:txBody>
      </p:sp>
      <p:sp>
        <p:nvSpPr>
          <p:cNvPr id="11" name="Oval 10"/>
          <p:cNvSpPr/>
          <p:nvPr/>
        </p:nvSpPr>
        <p:spPr>
          <a:xfrm>
            <a:off x="749808" y="4759452"/>
            <a:ext cx="219456" cy="21945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4718304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三层会议体系</a:t>
            </a:r>
          </a:p>
        </p:txBody>
      </p:sp>
      <p:sp>
        <p:nvSpPr>
          <p:cNvPr id="13" name="Oval 12"/>
          <p:cNvSpPr/>
          <p:nvPr/>
        </p:nvSpPr>
        <p:spPr>
          <a:xfrm>
            <a:off x="749808" y="5125212"/>
            <a:ext cx="219456" cy="21945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" y="5084064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给业主的一页纸</a:t>
            </a:r>
          </a:p>
        </p:txBody>
      </p:sp>
      <p:sp>
        <p:nvSpPr>
          <p:cNvPr id="15" name="Oval 14"/>
          <p:cNvSpPr/>
          <p:nvPr/>
        </p:nvSpPr>
        <p:spPr>
          <a:xfrm>
            <a:off x="749808" y="5490972"/>
            <a:ext cx="219456" cy="21945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5449824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四段话术脚本（可直接照念）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256032"/>
            <a:ext cx="1097280" cy="457200"/>
          </a:xfrm>
          <a:prstGeom prst="roundRect">
            <a:avLst>
              <a:gd name="adj" fmla="val 20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9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表 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847088" y="274320"/>
            <a:ext cx="1060704" cy="237744"/>
          </a:xfrm>
          <a:prstGeom prst="roundRect">
            <a:avLst>
              <a:gd name="adj" fmla="val 30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9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《法典》判定表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17520" y="256032"/>
            <a:ext cx="8607521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阈值逐字照抄 SPEC，不得改动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47088" y="566928"/>
            <a:ext cx="9777953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周度／月度节奏表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1316736"/>
            <a:ext cx="11058113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表 M 管一天，表 N 管一周、一月、一季、一年。L3 的时间是被这张表切好的。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55648"/>
          <a:ext cx="11058112" cy="37856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37883"/>
                <a:gridCol w="6737393"/>
                <a:gridCol w="2782836"/>
              </a:tblGrid>
              <a:tr h="462686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周期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动作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产出物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</a:tr>
              <a:tr h="415366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每周一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房型价差校验（表 F）、未来 8 周预测更新、渠道开关复核（表 H）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《周度收益报告》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415366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每周三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竞争组合深度比价（含套餐 / 含早 / 取消政策）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比价深度表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415366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每周五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下周 D1/D2 日重点盯防、周末策略确认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《周末作战表》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415366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每月 1 日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上月复盘（RGI/MPI/ARI 三维诊断）、滚动预测更新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《月度收益复盘报告》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415366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每月 5 日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客源结构分析、渠道贡献与净 RevPAR 分析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《客源渠道报告》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415366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每月 10 日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业主 / 管理层汇报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汇报 PPT + 一页纸摘要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415366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每季度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竞争组合复核、价格体系重构、协议客户分级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《季度策略文件》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415366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每年 9 月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下年度预算编制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《年度预算文件》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566928" y="5687568"/>
            <a:ext cx="11058113" cy="475488"/>
          </a:xfrm>
          <a:prstGeom prst="roundRect">
            <a:avLst>
              <a:gd name="adj" fmla="val 7000"/>
            </a:avLst>
          </a:prstGeom>
          <a:solidFill>
            <a:srgbClr val="F5ED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5687568"/>
            <a:ext cx="50292" cy="47548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749808" y="5788152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关键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26464" y="5760720"/>
            <a:ext cx="10015697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节奏表的价值在于「提前占位」：把这 8 行写进日历并设为不可占用时段，否则收益工作永远被临时会议吃掉。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05811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M12 核心产出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1058113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三层会议体系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5214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16677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389888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389888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1609344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1563624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每日收益晨会（15 分钟）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1993392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参会：收益、销售、前厅、预订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议程：① 昨日实绩 ② 今日动作清单 ③ 未来 7 天风险 ④ 销售带来的大单 ⑤ 前厅的现场情况 ⑥ 需要谁配合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产出：会议纪要。铁律：站着开，15 分钟必须结束。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041904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3041904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4672" y="3261360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3215640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每周收益例会（60 分钟）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645408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参会：收益、销售总监、前厅经理、市场、财务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议程：本周复盘 → 下周预测 → 价格体系校验 → 渠道调整 → 团队/会议询议 → 竞争动态 → 风险与机会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产出：《周度收益报告》。铁律：会上只做决策，不做讨论。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4693920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4693920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04672" y="4913376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867656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每月经营分析会（90 分钟）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5297424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参会：总经理 + 全体部门负责人（业主列席）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议程：上月三维诊断（RGI/MPI/ARI）→ 客源渠道分析 → 量差价差归因 → 下月策略 → 资源需求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产出：《月度收益复盘报告》+ 一页纸摘要。铁律：每个数字后面必须跟一个动作。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05811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M12 · 每月 10 日业主汇报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1058113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给业主的一页纸法则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5214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16677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389888"/>
            <a:ext cx="11058113" cy="1158240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389888"/>
            <a:ext cx="50292" cy="115824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1609344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1563624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这一页纸上只能有四样东西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1993392"/>
            <a:ext cx="10052273" cy="4815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① 四个核心数字：OCC / ADR / RevPAR / GOP（实际 vs 预算 vs 去年）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② 三个动作：上个月我做了什么、效果如何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③ 下个月我要做什么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④ 一个请求：需要业主/总经理批准或支持的一件事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2731008"/>
            <a:ext cx="11058113" cy="1158240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2731008"/>
            <a:ext cx="50292" cy="115824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4672" y="2950464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2904744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为什么要限制在一页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334512"/>
            <a:ext cx="10052273" cy="4815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业主看你的报告的时间通常不超过 3 分钟。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超过一页，他就不会看；不看，你就拿不到资源。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详细数据放附件——他想知道细节时自然会翻。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4072128"/>
            <a:ext cx="11058113" cy="1158240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4072128"/>
            <a:ext cx="50292" cy="115824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04672" y="4291584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245864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最容易被忽略的第四项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675632"/>
            <a:ext cx="10052273" cy="4815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很多人的汇报停在「下个月我要做什么」，忘了提请求。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但汇报是你唯一能稳定拿到资源的场合。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不提请求，等于放弃了这个机会。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5376672"/>
            <a:ext cx="11058113" cy="786384"/>
          </a:xfrm>
          <a:prstGeom prst="roundRect">
            <a:avLst>
              <a:gd name="adj" fmla="val 7000"/>
            </a:avLst>
          </a:prstGeom>
          <a:solidFill>
            <a:srgbClr val="E9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66928" y="5376672"/>
            <a:ext cx="50292" cy="786384"/>
          </a:xfrm>
          <a:prstGeom prst="rect">
            <a:avLst/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749808" y="5632704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动作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26464" y="5449824"/>
            <a:ext cx="10015697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一页纸 + 一个请求。这是你每月唯一稳定拿到资源的机会。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05811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M12 产出　·　课上要让学员站起来念一遍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1058113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四段话术脚本（可直接照念）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5214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16677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389888"/>
            <a:ext cx="5428472" cy="229514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66928" y="1389888"/>
            <a:ext cx="5428472" cy="365760"/>
          </a:xfrm>
          <a:prstGeom prst="roundRect">
            <a:avLst>
              <a:gd name="adj" fmla="val 12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609344"/>
            <a:ext cx="5428472" cy="146304"/>
          </a:xfrm>
          <a:prstGeom prst="rect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3232" y="1426464"/>
            <a:ext cx="513586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① 向总经理汇报未达标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1865376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05840" y="1828800"/>
            <a:ext cx="4879832" cy="41376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先认：「上月 RevPAR 差预算 6%。」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31520" y="2315718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05840" y="2279142"/>
            <a:ext cx="4879832" cy="41376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再拆：「量差 −19 万，价差 +11 万。」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31520" y="2766060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05840" y="2729484"/>
            <a:ext cx="4879832" cy="41376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定性：「是提价提早了，把量打没了。」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31520" y="3216402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05840" y="3179826"/>
            <a:ext cx="4879832" cy="41376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给动作：「本月一分为二：前半月保量，后半月提价。」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96568" y="1389888"/>
            <a:ext cx="5428472" cy="229514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6196568" y="1389888"/>
            <a:ext cx="5428472" cy="365760"/>
          </a:xfrm>
          <a:prstGeom prst="roundRect">
            <a:avLst>
              <a:gd name="adj" fmla="val 12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196568" y="1609344"/>
            <a:ext cx="5428472" cy="146304"/>
          </a:xfrm>
          <a:prstGeom prst="rect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42872" y="1426464"/>
            <a:ext cx="513586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② 拒绝销售的团队价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361160" y="1865376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635480" y="1828800"/>
            <a:ext cx="4879832" cy="41376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先共情：「这个客户我知道，跟了很久。」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361160" y="2315718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35480" y="2279142"/>
            <a:ext cx="4879832" cy="41376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再算账：「80 间 ×（680−380）= 置换成本 2 万 4。」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361160" y="2766060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635480" y="2729484"/>
            <a:ext cx="4879832" cy="41376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给方案：「谈到 520 我立刻接，或者减到 30 间。」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361160" y="3216402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635480" y="3179826"/>
            <a:ext cx="4879832" cy="41376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留余地：「如果这单战略意义大，我们报 L3 一起评估。」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66928" y="3867912"/>
            <a:ext cx="5428472" cy="229514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566928" y="3867912"/>
            <a:ext cx="5428472" cy="365760"/>
          </a:xfrm>
          <a:prstGeom prst="roundRect">
            <a:avLst>
              <a:gd name="adj" fmla="val 12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566928" y="4087368"/>
            <a:ext cx="5428472" cy="146304"/>
          </a:xfrm>
          <a:prstGeom prst="rect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13232" y="3904488"/>
            <a:ext cx="513586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③ 解释为什么不跟竞对降价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31520" y="4343400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005840" y="4306824"/>
            <a:ext cx="4879832" cy="41376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摆数据：「我们 MPI 105，份额还在涨。」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31520" y="4793742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005840" y="4757166"/>
            <a:ext cx="4879832" cy="41376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说风险：「跟降到 560，全年少收 300 万。」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31520" y="5244084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005840" y="5207508"/>
            <a:ext cx="4879832" cy="41376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给替代：「不如加价值——含早、升级、延迟退房。」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31520" y="5694426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1005840" y="5657850"/>
            <a:ext cx="4879832" cy="41376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定观察期：「两周后我拿数据回来复盘。」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196568" y="3867912"/>
            <a:ext cx="5428472" cy="229514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ounded Rectangle 43"/>
          <p:cNvSpPr/>
          <p:nvPr/>
        </p:nvSpPr>
        <p:spPr>
          <a:xfrm>
            <a:off x="6196568" y="3867912"/>
            <a:ext cx="5428472" cy="365760"/>
          </a:xfrm>
          <a:prstGeom prst="roundRect">
            <a:avLst>
              <a:gd name="adj" fmla="val 12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6196568" y="4087368"/>
            <a:ext cx="5428472" cy="146304"/>
          </a:xfrm>
          <a:prstGeom prst="rect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342872" y="3904488"/>
            <a:ext cx="513586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④ 要求前厅配合升级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361160" y="4343400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6635480" y="4306824"/>
            <a:ext cx="4879832" cy="41376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说规则：「表 J 的顺序是钻石&gt;铂金&gt;金&gt;银。」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61160" y="4793742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635480" y="4757166"/>
            <a:ext cx="4879832" cy="41376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说原因：「不按规则，投诉反而更多。」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61160" y="5244084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635480" y="5207508"/>
            <a:ext cx="4879832" cy="41376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给工具：「我做了张卡片，前台照着执行就行。」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61160" y="5694426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635480" y="5657850"/>
            <a:ext cx="4879832" cy="41376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给激励：「配合得好，我月度会上点名表扬。」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274320"/>
            <a:ext cx="1481328" cy="347472"/>
          </a:xfrm>
          <a:prstGeom prst="roundRect">
            <a:avLst>
              <a:gd name="adj" fmla="val 30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2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本模块小结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31520"/>
            <a:ext cx="1105811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M12 小结：说不出来，等于没想清楚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4358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25821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481328"/>
            <a:ext cx="6026671" cy="3950208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481328"/>
            <a:ext cx="50292" cy="395020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2" y="1609344"/>
            <a:ext cx="5551183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这一模块你要带走的</a:t>
            </a:r>
          </a:p>
        </p:txBody>
      </p:sp>
      <p:sp>
        <p:nvSpPr>
          <p:cNvPr id="10" name="Oval 9"/>
          <p:cNvSpPr/>
          <p:nvPr/>
        </p:nvSpPr>
        <p:spPr>
          <a:xfrm>
            <a:off x="804672" y="2048256"/>
            <a:ext cx="274320" cy="274320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70432" y="1993392"/>
            <a:ext cx="5185423" cy="1054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三层会议各有铁律：晨会站着开、周会只做决策、月会每个数字后面跟动作</a:t>
            </a:r>
          </a:p>
        </p:txBody>
      </p:sp>
      <p:sp>
        <p:nvSpPr>
          <p:cNvPr id="12" name="Oval 11"/>
          <p:cNvSpPr/>
          <p:nvPr/>
        </p:nvSpPr>
        <p:spPr>
          <a:xfrm>
            <a:off x="804672" y="3176016"/>
            <a:ext cx="274320" cy="274320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70432" y="3121152"/>
            <a:ext cx="5185423" cy="1054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给业主的汇报一页纸：四个数字 + 三个动作 + 一个请求</a:t>
            </a:r>
          </a:p>
        </p:txBody>
      </p:sp>
      <p:sp>
        <p:nvSpPr>
          <p:cNvPr id="14" name="Oval 13"/>
          <p:cNvSpPr/>
          <p:nvPr/>
        </p:nvSpPr>
        <p:spPr>
          <a:xfrm>
            <a:off x="804672" y="4303775"/>
            <a:ext cx="274320" cy="274320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70432" y="4248912"/>
            <a:ext cx="5185423" cy="1054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四段话术要练到能脱口而出——这是你回去立刻用得上的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31343" y="1481328"/>
            <a:ext cx="4793697" cy="3950208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12700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050799" y="1609344"/>
            <a:ext cx="435478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当堂默写清单（70–85 min）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050799" y="203911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79983" y="1993392"/>
            <a:ext cx="4135329" cy="61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表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050799" y="215577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379983" y="2110056"/>
            <a:ext cx="4135329" cy="61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050799" y="2272441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79983" y="2226721"/>
            <a:ext cx="4135329" cy="61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N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050799" y="238910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379983" y="2343386"/>
            <a:ext cx="4135329" cy="61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（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050799" y="2505771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379983" y="2460051"/>
            <a:ext cx="4135329" cy="61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周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050799" y="262243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379983" y="2576716"/>
            <a:ext cx="4135329" cy="61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月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050799" y="273910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379983" y="2693380"/>
            <a:ext cx="4135329" cy="61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季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050799" y="2855765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379983" y="2810045"/>
            <a:ext cx="4135329" cy="61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年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050799" y="297243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379983" y="2926710"/>
            <a:ext cx="4135329" cy="61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050799" y="3089095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379983" y="3043375"/>
            <a:ext cx="4135329" cy="61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奏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050799" y="320576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379983" y="3160040"/>
            <a:ext cx="4135329" cy="61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）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050799" y="3322425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379983" y="3276705"/>
            <a:ext cx="4135329" cy="61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050799" y="343908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379983" y="3393369"/>
            <a:ext cx="4135329" cy="61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050799" y="355575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379983" y="3510034"/>
            <a:ext cx="4135329" cy="61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一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050799" y="367241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379983" y="3626699"/>
            <a:ext cx="4135329" cy="61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页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050799" y="378908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379983" y="3743364"/>
            <a:ext cx="4135329" cy="61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纸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050799" y="390574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379983" y="3860029"/>
            <a:ext cx="4135329" cy="61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法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050799" y="402241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379983" y="3976694"/>
            <a:ext cx="4135329" cy="61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则</a:t>
            </a:r>
          </a:p>
        </p:txBody>
      </p:sp>
      <p:sp>
        <p:nvSpPr>
          <p:cNvPr id="54" name="Rectangle 53"/>
          <p:cNvSpPr/>
          <p:nvPr/>
        </p:nvSpPr>
        <p:spPr>
          <a:xfrm>
            <a:off x="7050799" y="4139078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379983" y="4093358"/>
            <a:ext cx="4135329" cy="61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56" name="Rectangle 55"/>
          <p:cNvSpPr/>
          <p:nvPr/>
        </p:nvSpPr>
        <p:spPr>
          <a:xfrm>
            <a:off x="7050799" y="4255743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7379983" y="4210023"/>
            <a:ext cx="4135329" cy="61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050799" y="4372408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7379983" y="4326688"/>
            <a:ext cx="4135329" cy="61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050799" y="4489073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7379983" y="4443353"/>
            <a:ext cx="4135329" cy="61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四</a:t>
            </a:r>
          </a:p>
        </p:txBody>
      </p:sp>
      <p:sp>
        <p:nvSpPr>
          <p:cNvPr id="62" name="Rectangle 61"/>
          <p:cNvSpPr/>
          <p:nvPr/>
        </p:nvSpPr>
        <p:spPr>
          <a:xfrm>
            <a:off x="7050799" y="4605738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7379983" y="4560018"/>
            <a:ext cx="4135329" cy="61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段</a:t>
            </a:r>
          </a:p>
        </p:txBody>
      </p:sp>
      <p:sp>
        <p:nvSpPr>
          <p:cNvPr id="64" name="Rectangle 63"/>
          <p:cNvSpPr/>
          <p:nvPr/>
        </p:nvSpPr>
        <p:spPr>
          <a:xfrm>
            <a:off x="7050799" y="4722403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7379983" y="4676683"/>
            <a:ext cx="4135329" cy="61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话</a:t>
            </a:r>
          </a:p>
        </p:txBody>
      </p:sp>
      <p:sp>
        <p:nvSpPr>
          <p:cNvPr id="66" name="Rectangle 65"/>
          <p:cNvSpPr/>
          <p:nvPr/>
        </p:nvSpPr>
        <p:spPr>
          <a:xfrm>
            <a:off x="7050799" y="483906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7379983" y="4793347"/>
            <a:ext cx="4135329" cy="61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术</a:t>
            </a:r>
          </a:p>
        </p:txBody>
      </p:sp>
      <p:sp>
        <p:nvSpPr>
          <p:cNvPr id="68" name="Rectangle 67"/>
          <p:cNvSpPr/>
          <p:nvPr/>
        </p:nvSpPr>
        <p:spPr>
          <a:xfrm>
            <a:off x="7050799" y="495573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7379983" y="4910012"/>
            <a:ext cx="4135329" cy="61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的</a:t>
            </a:r>
          </a:p>
        </p:txBody>
      </p:sp>
      <p:sp>
        <p:nvSpPr>
          <p:cNvPr id="70" name="Rectangle 69"/>
          <p:cNvSpPr/>
          <p:nvPr/>
        </p:nvSpPr>
        <p:spPr>
          <a:xfrm>
            <a:off x="7050799" y="507239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7379983" y="5026677"/>
            <a:ext cx="4135329" cy="61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开</a:t>
            </a:r>
          </a:p>
        </p:txBody>
      </p:sp>
      <p:sp>
        <p:nvSpPr>
          <p:cNvPr id="72" name="Rectangle 71"/>
          <p:cNvSpPr/>
          <p:nvPr/>
        </p:nvSpPr>
        <p:spPr>
          <a:xfrm>
            <a:off x="7050799" y="518906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7379983" y="5143342"/>
            <a:ext cx="4135329" cy="61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头</a:t>
            </a:r>
          </a:p>
        </p:txBody>
      </p:sp>
      <p:sp>
        <p:nvSpPr>
          <p:cNvPr id="74" name="Rectangle 73"/>
          <p:cNvSpPr/>
          <p:nvPr/>
        </p:nvSpPr>
        <p:spPr>
          <a:xfrm>
            <a:off x="7050799" y="530572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7379983" y="5260007"/>
            <a:ext cx="4135329" cy="61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句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566928" y="5468112"/>
            <a:ext cx="11058113" cy="694944"/>
          </a:xfrm>
          <a:prstGeom prst="roundRect">
            <a:avLst>
              <a:gd name="adj" fmla="val 7000"/>
            </a:avLst>
          </a:prstGeom>
          <a:solidFill>
            <a:srgbClr val="E9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566928" y="5468112"/>
            <a:ext cx="50292" cy="694944"/>
          </a:xfrm>
          <a:prstGeom prst="rect">
            <a:avLst/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ounded Rectangle 77"/>
          <p:cNvSpPr/>
          <p:nvPr/>
        </p:nvSpPr>
        <p:spPr>
          <a:xfrm>
            <a:off x="749808" y="5678424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动作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426464" y="5541264"/>
            <a:ext cx="10015697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下一模块：M13 跨部门协同与变革推动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766560"/>
            <a:ext cx="12191969" cy="91440"/>
          </a:xfrm>
          <a:prstGeom prst="rect">
            <a:avLst/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19969" y="502920"/>
            <a:ext cx="4114800" cy="2926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0" b="1" i="0">
                <a:solidFill>
                  <a:srgbClr val="24486E"/>
                </a:solidFill>
                <a:latin typeface="Arial"/>
                <a:ea typeface="微软雅黑"/>
                <a:cs typeface="Arial"/>
              </a:rPr>
              <a:t>M13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70432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模块 M13　·　6 课时　·　认证权重 15%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609344"/>
            <a:ext cx="1298448" cy="475488"/>
          </a:xfrm>
          <a:prstGeom prst="roundRect">
            <a:avLst>
              <a:gd name="adj" fmla="val 22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22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M13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04288"/>
            <a:ext cx="786384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跨部门协同与变革推动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3584448"/>
            <a:ext cx="2377440" cy="32004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3803904"/>
            <a:ext cx="7863840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F5EDE0"/>
                </a:solidFill>
                <a:latin typeface="Arial"/>
                <a:ea typeface="微软雅黑"/>
                <a:cs typeface="Arial"/>
              </a:rPr>
              <a:t>收益管理不是一个人干的事。这一模块教你怎么让别人愿意配合你。</a:t>
            </a:r>
          </a:p>
        </p:txBody>
      </p:sp>
      <p:sp>
        <p:nvSpPr>
          <p:cNvPr id="11" name="Oval 10"/>
          <p:cNvSpPr/>
          <p:nvPr/>
        </p:nvSpPr>
        <p:spPr>
          <a:xfrm>
            <a:off x="749808" y="4759452"/>
            <a:ext cx="219456" cy="21945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4718304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六个部门的接口与诉求</a:t>
            </a:r>
          </a:p>
        </p:txBody>
      </p:sp>
      <p:sp>
        <p:nvSpPr>
          <p:cNvPr id="13" name="Oval 12"/>
          <p:cNvSpPr/>
          <p:nvPr/>
        </p:nvSpPr>
        <p:spPr>
          <a:xfrm>
            <a:off x="749808" y="5125212"/>
            <a:ext cx="219456" cy="21945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" y="5084064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异议应对库</a:t>
            </a:r>
          </a:p>
        </p:txBody>
      </p:sp>
      <p:sp>
        <p:nvSpPr>
          <p:cNvPr id="15" name="Oval 14"/>
          <p:cNvSpPr/>
          <p:nvPr/>
        </p:nvSpPr>
        <p:spPr>
          <a:xfrm>
            <a:off x="749808" y="5490972"/>
            <a:ext cx="219456" cy="21945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5449824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变革落地六步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05811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M13 重点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1058113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六个部门：他们要什么，你要他们做什么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5214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16677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389888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389888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1609344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1563624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销售部（最难）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1993392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1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他们的 KPI：客房产量、团队间夜、客户满意度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1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他们的痛点：好不容易谈来的客户被收益拒了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1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你要他们配合：询价先过收益、按表 G 报价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1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怎么让他们愿意：给明确规则 + 给谈判空间（不是一刀切拒绝）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041904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3041904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4672" y="3261360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3215640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前厅部（最频繁）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645408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1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他们的 KPI：满意度、投诉率、升级体验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1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他们的痛点：客人闹起来他们扛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1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你要他们配合：按表 J 升级、不私自放价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1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怎么让他们愿意：把规则做成卡片，让他们不用动脑就能执行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4693920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4693920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04672" y="4913376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867656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预订部 / 市场部 / 财务部 / 餐饮宴会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5297424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1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预订部：要准确的库存与限制条件，别让他们卖错价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1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市场部：要直销占比，跟他一起做会员和小程序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1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财务部：要口径一致的数据，别让两边报表打架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1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餐饮宴会：要会议综合贡献（表 K），一起评估大单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05811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M13 产出　·　课上两两对练，站起来说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1058113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异议应对库：对方说 / 你答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5214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16677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389888"/>
            <a:ext cx="5428472" cy="229514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66928" y="1389888"/>
            <a:ext cx="5428472" cy="365760"/>
          </a:xfrm>
          <a:prstGeom prst="roundRect">
            <a:avLst>
              <a:gd name="adj" fmla="val 12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609344"/>
            <a:ext cx="5428472" cy="146304"/>
          </a:xfrm>
          <a:prstGeom prst="rect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3232" y="1426464"/>
            <a:ext cx="513586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销售篇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1865376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05840" y="1828800"/>
            <a:ext cx="4879832" cy="563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「这个客户跟了三年，不能拒。」→「理解。我算了置换成本 2 万 4，谈到 520 我立刻接。」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31520" y="2465832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05840" y="2429256"/>
            <a:ext cx="4879832" cy="563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「你不接，客户就去隔壁了。」→「去隔壁我们也少赚 2 万 4 变 0，不如各让一步。」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31520" y="3066288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05840" y="3029712"/>
            <a:ext cx="4879832" cy="563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「旺季空着也是空着。」→「现在预测 OCC 88%，不是空着，是留给散客。」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96568" y="1389888"/>
            <a:ext cx="5428472" cy="229514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196568" y="1389888"/>
            <a:ext cx="5428472" cy="365760"/>
          </a:xfrm>
          <a:prstGeom prst="roundRect">
            <a:avLst>
              <a:gd name="adj" fmla="val 12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196568" y="1609344"/>
            <a:ext cx="5428472" cy="146304"/>
          </a:xfrm>
          <a:prstGeom prst="rect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42872" y="1426464"/>
            <a:ext cx="513586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前厅篇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61160" y="1865376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635480" y="1828800"/>
            <a:ext cx="4879832" cy="8641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「客人都到了，你不给他升级？」→「按表 J，他是银卡，上面还有三位金卡。」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361160" y="2766060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635480" y="2729484"/>
            <a:ext cx="4879832" cy="8641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「就这一间，通融一下。」→「今天套房已升 3 间，是上限。我给他双早补偿。」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3867912"/>
            <a:ext cx="5428472" cy="229514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566928" y="3867912"/>
            <a:ext cx="5428472" cy="365760"/>
          </a:xfrm>
          <a:prstGeom prst="roundRect">
            <a:avLst>
              <a:gd name="adj" fmla="val 12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66928" y="4087368"/>
            <a:ext cx="5428472" cy="146304"/>
          </a:xfrm>
          <a:prstGeom prst="rect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13232" y="3904488"/>
            <a:ext cx="513586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总经理篇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31520" y="4343400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005840" y="4306824"/>
            <a:ext cx="4879832" cy="8641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「隔壁降价了，我们为什么不降？」→「我们 MPI 105 还在涨，跟降全年少收 300 万。」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31520" y="5244084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005840" y="5207508"/>
            <a:ext cx="4879832" cy="8641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「这个月必须完成预算。」→「可以。需要把 OTA 深折开到 55%，代价是 ADR 掉 8%。」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196568" y="3867912"/>
            <a:ext cx="5428472" cy="229514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196568" y="3867912"/>
            <a:ext cx="5428472" cy="365760"/>
          </a:xfrm>
          <a:prstGeom prst="roundRect">
            <a:avLst>
              <a:gd name="adj" fmla="val 12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196568" y="4087368"/>
            <a:ext cx="5428472" cy="146304"/>
          </a:xfrm>
          <a:prstGeom prst="rect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342872" y="3904488"/>
            <a:ext cx="513586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财务篇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361160" y="4343400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635480" y="4306824"/>
            <a:ext cx="4879832" cy="8641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「你的预测不准。」→「上月准确率 95.7%，合格线是当月 ±3%。这是明细。」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361160" y="5244084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635480" y="5207508"/>
            <a:ext cx="4879832" cy="8641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「两边报表对不上。」→「口径差异在这：我把装修房从分母剔除了。要不要统一？」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05811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M13 收尾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1058113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变革落地六步：从没人听你的，到他们主动来找你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5214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16677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389888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389888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1609344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1563624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前三步：建立可信度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1993392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① 先做出成绩：挑一个最容易见效的点（比如价格一致性），两周内做出结果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② 把数据公开：做一张所有人都看得懂的看板，每天更新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③ 说话算数：承诺的每一个动作都要有结果，做不到先说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041904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3041904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4672" y="3261360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3215640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后三步：变成机制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645408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④ 把规则写进制度：从「收益说」变成「公司规定」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⑤ 把利益挂钩：让相关部门的 KPI 里有收益指标（比如前厅的直销占比）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⑥ 培养盟友：先搞定一个部门，让他的成功案例去说服其他人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4693920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4693920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04672" y="4913376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867656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时间预期与常见失败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5297424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通常需要 3–6 个月。前两个月最难，因为你在证明自己。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最常见失败：一上来就想改所有事 → 树敌太多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第二常见失败：只讲数据不讲利益 → 别人没动力配合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274320"/>
            <a:ext cx="1481328" cy="347472"/>
          </a:xfrm>
          <a:prstGeom prst="roundRect">
            <a:avLst>
              <a:gd name="adj" fmla="val 30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2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本模块小结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31520"/>
            <a:ext cx="1105811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M13 小结：数据让人服，利益让人动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4358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25821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481328"/>
            <a:ext cx="6026671" cy="3950208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481328"/>
            <a:ext cx="50292" cy="395020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2" y="1609344"/>
            <a:ext cx="5551183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这一模块你要带走的</a:t>
            </a:r>
          </a:p>
        </p:txBody>
      </p:sp>
      <p:sp>
        <p:nvSpPr>
          <p:cNvPr id="10" name="Oval 9"/>
          <p:cNvSpPr/>
          <p:nvPr/>
        </p:nvSpPr>
        <p:spPr>
          <a:xfrm>
            <a:off x="804672" y="2048256"/>
            <a:ext cx="274320" cy="274320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70432" y="1993392"/>
            <a:ext cx="5185423" cy="1054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先搞清楚每个部门的 KPI，才知道怎么让他们配合</a:t>
            </a:r>
          </a:p>
        </p:txBody>
      </p:sp>
      <p:sp>
        <p:nvSpPr>
          <p:cNvPr id="12" name="Oval 11"/>
          <p:cNvSpPr/>
          <p:nvPr/>
        </p:nvSpPr>
        <p:spPr>
          <a:xfrm>
            <a:off x="804672" y="3176016"/>
            <a:ext cx="274320" cy="274320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70432" y="3121152"/>
            <a:ext cx="5185423" cy="1054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异议应对的通用结构：共情 → 算账 → 给方案 → 留余地</a:t>
            </a:r>
          </a:p>
        </p:txBody>
      </p:sp>
      <p:sp>
        <p:nvSpPr>
          <p:cNvPr id="14" name="Oval 13"/>
          <p:cNvSpPr/>
          <p:nvPr/>
        </p:nvSpPr>
        <p:spPr>
          <a:xfrm>
            <a:off x="804672" y="4303775"/>
            <a:ext cx="274320" cy="274320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70432" y="4248912"/>
            <a:ext cx="5185423" cy="1054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变革要 3–6 个月，先做出成绩，再把规则变成制度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31343" y="1481328"/>
            <a:ext cx="4793697" cy="3950208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12700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050799" y="1609344"/>
            <a:ext cx="435478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当堂默写清单（70–85 min）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050799" y="203911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79983" y="1993392"/>
            <a:ext cx="4135329" cy="1330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050799" y="222707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379983" y="2181352"/>
            <a:ext cx="4135329" cy="1330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议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050799" y="241503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79983" y="2369312"/>
            <a:ext cx="4135329" cy="1330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应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050799" y="260299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379983" y="2557272"/>
            <a:ext cx="4135329" cy="1330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对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050799" y="279095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379983" y="2745232"/>
            <a:ext cx="4135329" cy="1330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库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050799" y="297891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379983" y="2933192"/>
            <a:ext cx="4135329" cy="1330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十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050799" y="316687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379983" y="3121152"/>
            <a:ext cx="4135329" cy="1330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组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050799" y="335483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379983" y="3309112"/>
            <a:ext cx="4135329" cy="1330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问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050799" y="354279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379983" y="3497072"/>
            <a:ext cx="4135329" cy="1330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答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050799" y="373075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379983" y="3685032"/>
            <a:ext cx="4135329" cy="1330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050799" y="391871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379983" y="3872992"/>
            <a:ext cx="4135329" cy="1330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050799" y="410667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379983" y="4060952"/>
            <a:ext cx="4135329" cy="1330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050799" y="429463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379983" y="4248912"/>
            <a:ext cx="4135329" cy="1330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变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050799" y="448259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379983" y="4436872"/>
            <a:ext cx="4135329" cy="1330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革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050799" y="467055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379983" y="4624832"/>
            <a:ext cx="4135329" cy="1330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落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050799" y="485851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379983" y="4812792"/>
            <a:ext cx="4135329" cy="1330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地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050799" y="504647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379983" y="5000752"/>
            <a:ext cx="4135329" cy="1330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六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050799" y="523443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379983" y="5188712"/>
            <a:ext cx="4135329" cy="1330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步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566928" y="5468112"/>
            <a:ext cx="11058113" cy="694944"/>
          </a:xfrm>
          <a:prstGeom prst="roundRect">
            <a:avLst>
              <a:gd name="adj" fmla="val 7000"/>
            </a:avLst>
          </a:prstGeom>
          <a:solidFill>
            <a:srgbClr val="E9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566928" y="5468112"/>
            <a:ext cx="50292" cy="694944"/>
          </a:xfrm>
          <a:prstGeom prst="rect">
            <a:avLst/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ounded Rectangle 55"/>
          <p:cNvSpPr/>
          <p:nvPr/>
        </p:nvSpPr>
        <p:spPr>
          <a:xfrm>
            <a:off x="749808" y="5678424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动作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426464" y="5541264"/>
            <a:ext cx="10015697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下一模块：M14 收益管理系统与自动化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766560"/>
            <a:ext cx="12191969" cy="91440"/>
          </a:xfrm>
          <a:prstGeom prst="rect">
            <a:avLst/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19969" y="502920"/>
            <a:ext cx="4114800" cy="2926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0" b="1" i="0">
                <a:solidFill>
                  <a:srgbClr val="24486E"/>
                </a:solidFill>
                <a:latin typeface="Arial"/>
                <a:ea typeface="微软雅黑"/>
                <a:cs typeface="Arial"/>
              </a:rPr>
              <a:t>M14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70432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模块 M14　·　6 课时　·　认证权重 15%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609344"/>
            <a:ext cx="1298448" cy="475488"/>
          </a:xfrm>
          <a:prstGeom prst="roundRect">
            <a:avLst>
              <a:gd name="adj" fmla="val 22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22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M14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04288"/>
            <a:ext cx="786384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收益管理系统与自动化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3584448"/>
            <a:ext cx="2377440" cy="32004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3803904"/>
            <a:ext cx="7863840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F5EDE0"/>
                </a:solidFill>
                <a:latin typeface="Arial"/>
                <a:ea typeface="微软雅黑"/>
                <a:cs typeface="Arial"/>
              </a:rPr>
              <a:t>系统能替你做 80% 的重复劳动，但剩下 20% 必须由人把关。</a:t>
            </a:r>
          </a:p>
        </p:txBody>
      </p:sp>
      <p:sp>
        <p:nvSpPr>
          <p:cNvPr id="11" name="Oval 10"/>
          <p:cNvSpPr/>
          <p:nvPr/>
        </p:nvSpPr>
        <p:spPr>
          <a:xfrm>
            <a:off x="749808" y="4759452"/>
            <a:ext cx="219456" cy="21945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4718304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RMS 的四个核心模块</a:t>
            </a:r>
          </a:p>
        </p:txBody>
      </p:sp>
      <p:sp>
        <p:nvSpPr>
          <p:cNvPr id="13" name="Oval 12"/>
          <p:cNvSpPr/>
          <p:nvPr/>
        </p:nvSpPr>
        <p:spPr>
          <a:xfrm>
            <a:off x="749808" y="5125212"/>
            <a:ext cx="219456" cy="21945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" y="5084064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人机边界：哪些交给系统，哪些必须人工</a:t>
            </a:r>
          </a:p>
        </p:txBody>
      </p:sp>
      <p:sp>
        <p:nvSpPr>
          <p:cNvPr id="15" name="Oval 14"/>
          <p:cNvSpPr/>
          <p:nvPr/>
        </p:nvSpPr>
        <p:spPr>
          <a:xfrm>
            <a:off x="749808" y="5490972"/>
            <a:ext cx="219456" cy="21945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5449824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12 个必配参数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05811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M14 基础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1058113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RMS 的四个核心模块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5214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16677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389888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389888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1609344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1563624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数据接入 → 需求预测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1993392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数据接入：PMS 的历史与在手、渠道数据、竞争价格、事件日历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需求预测：系统用历史 + 在手 + 提前窗口，自动算出未来每一天的预测需求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这一块系统比人强——它能同时处理几百个变量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041904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3041904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4672" y="3261360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3215640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价格推荐 → 自动下发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645408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价格推荐：基于预测和竞争，给出每一天的建议价格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自动下发：把价格直接推到 PMS 和各渠道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这一块要小心——系统的建议不一定对，必须有人工干预机制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4693920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4693920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04672" y="4913376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867656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人应该站在哪里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5297424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系统的价值：处理重复动作，从不疲倦，从不漏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人的价值：处理异常、判断战略、协调组织、承担责任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正确关系：系统负责 80% 的常规决策，人负责 20% 的关键判断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05811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M14 产出　·　每个参数都要说得出为什么是这个值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1058113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12 个必配参数（用云璟酒店的值）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5214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16677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389888"/>
            <a:ext cx="3551925" cy="477316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66928" y="1389888"/>
            <a:ext cx="3551925" cy="365760"/>
          </a:xfrm>
          <a:prstGeom prst="roundRect">
            <a:avLst>
              <a:gd name="adj" fmla="val 12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609344"/>
            <a:ext cx="3551925" cy="146304"/>
          </a:xfrm>
          <a:prstGeom prst="rect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3232" y="1426464"/>
            <a:ext cx="3259317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基础配置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1865376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05840" y="1828800"/>
            <a:ext cx="3003285" cy="10332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竞争组合：5 家，加权均价 ¥680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31520" y="2935224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05840" y="2898648"/>
            <a:ext cx="3003285" cy="10332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价格地板：不低于 ¥480（保本线）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31520" y="4005072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05840" y="3968496"/>
            <a:ext cx="3003285" cy="10332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价格天花板：不高于 ¥2,400（品牌线）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31520" y="5074920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05840" y="5038344"/>
            <a:ext cx="3003285" cy="10332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调价步长：最小 3%，最大 20%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20021" y="1389888"/>
            <a:ext cx="3551925" cy="477316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4320021" y="1389888"/>
            <a:ext cx="3551925" cy="365760"/>
          </a:xfrm>
          <a:prstGeom prst="roundRect">
            <a:avLst>
              <a:gd name="adj" fmla="val 12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320021" y="1609344"/>
            <a:ext cx="3551925" cy="146304"/>
          </a:xfrm>
          <a:prstGeom prst="rect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466325" y="1426464"/>
            <a:ext cx="3259317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策略配置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484613" y="1865376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758933" y="1828800"/>
            <a:ext cx="3003285" cy="10332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调价频率：每日最多 2 次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484613" y="2935224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758933" y="2898648"/>
            <a:ext cx="3003285" cy="10332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房型价差：按表 F（85/100/120/140/145/180/265）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484613" y="4005072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758933" y="3968496"/>
            <a:ext cx="3003285" cy="10332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渠道优先级：直销 &gt; 会员 &gt; 协议 &gt; GDS &gt; OTA &gt; 批发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484613" y="5074920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758933" y="5038344"/>
            <a:ext cx="3003285" cy="10332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超售上限：5% 且 ≤15 间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073115" y="1389888"/>
            <a:ext cx="3551925" cy="477316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8073115" y="1389888"/>
            <a:ext cx="3551925" cy="365760"/>
          </a:xfrm>
          <a:prstGeom prst="roundRect">
            <a:avLst>
              <a:gd name="adj" fmla="val 12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8073115" y="1609344"/>
            <a:ext cx="3551925" cy="146304"/>
          </a:xfrm>
          <a:prstGeom prst="rect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219419" y="1426464"/>
            <a:ext cx="3259317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控制配置</a:t>
            </a:r>
          </a:p>
        </p:txBody>
      </p:sp>
      <p:sp>
        <p:nvSpPr>
          <p:cNvPr id="35" name="Rectangle 34"/>
          <p:cNvSpPr/>
          <p:nvPr/>
        </p:nvSpPr>
        <p:spPr>
          <a:xfrm>
            <a:off x="8237707" y="1865376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512027" y="1828800"/>
            <a:ext cx="3003285" cy="10332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细分权重：按实际贡献设定，OTA 权重不宜过高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237707" y="2935224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512027" y="2898648"/>
            <a:ext cx="3003285" cy="10332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预测模型：选「历史 + Pickup + 事件」复合模型</a:t>
            </a:r>
          </a:p>
        </p:txBody>
      </p:sp>
      <p:sp>
        <p:nvSpPr>
          <p:cNvPr id="39" name="Rectangle 38"/>
          <p:cNvSpPr/>
          <p:nvPr/>
        </p:nvSpPr>
        <p:spPr>
          <a:xfrm>
            <a:off x="8237707" y="4005072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512027" y="3968496"/>
            <a:ext cx="3003285" cy="10332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审批流：D1 日调价、超售 &gt;10% 必须人工审批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237707" y="5074920"/>
            <a:ext cx="182880" cy="182880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512027" y="5038344"/>
            <a:ext cx="3003285" cy="10332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告警阈值：Pickup 偏差 &gt;±30%、ARI &gt;120 或 &lt;80 时告警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05811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M14 核心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1058113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人机边界：白名单与黑名单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5214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16677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389888"/>
            <a:ext cx="11058113" cy="1158240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389888"/>
            <a:ext cx="50292" cy="115824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1609344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1563624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可以交给系统自动执行（白名单）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1993392"/>
            <a:ext cx="10052273" cy="4815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平峰日的小幅调价（±3–5%）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常规渠道开关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限制条件的批量设置与撤除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价格一致性巡检与告警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判断标准：错了代价可控，且容易回滚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2731008"/>
            <a:ext cx="11058113" cy="1158240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2731008"/>
            <a:ext cx="50292" cy="115824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4672" y="2950464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2904744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必须人工干预（黑名单）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334512"/>
            <a:ext cx="10052273" cy="4815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D1 峰值日的任何调价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超售率 &gt;10%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团队与会议询价决策（表 G / 表 K）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异常事件（表 L 的五种情况）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判断标准：错了代价高，或涉及人的判断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4072128"/>
            <a:ext cx="11058113" cy="1158240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4072128"/>
            <a:ext cx="50292" cy="115824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04672" y="4291584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245864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自动化渐进路径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675632"/>
            <a:ext cx="10052273" cy="4815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Level 0 纯手工 → Level 1 Excel 半自动 → Level 2 系统推荐人工确认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→ Level 3 部分自动（白名单放开）→ Level 4 全自动 + 人工监管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不要跳级。从 Level 2 开始，跑顺三个月再放白名单。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5376672"/>
            <a:ext cx="11058113" cy="786384"/>
          </a:xfrm>
          <a:prstGeom prst="roundRect">
            <a:avLst>
              <a:gd name="adj" fmla="val 7000"/>
            </a:avLst>
          </a:prstGeom>
          <a:solidFill>
            <a:srgbClr val="FDF3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66928" y="5376672"/>
            <a:ext cx="50292" cy="786384"/>
          </a:xfrm>
          <a:prstGeom prst="rect">
            <a:avLst/>
          </a:prstGeom>
          <a:solidFill>
            <a:srgbClr val="D983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749808" y="5632704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D983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注意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26464" y="5449824"/>
            <a:ext cx="10015697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不要跳级。从 Level 2 开始，跑顺三个月再放白名单。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274320"/>
            <a:ext cx="1481328" cy="347472"/>
          </a:xfrm>
          <a:prstGeom prst="roundRect">
            <a:avLst>
              <a:gd name="adj" fmla="val 30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2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本模块小结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31520"/>
            <a:ext cx="1105811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M14 小结：系统放大你，不是替代你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4358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25821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481328"/>
            <a:ext cx="6026671" cy="3950208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481328"/>
            <a:ext cx="50292" cy="395020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2" y="1609344"/>
            <a:ext cx="5551183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这一模块你要带走的</a:t>
            </a:r>
          </a:p>
        </p:txBody>
      </p:sp>
      <p:sp>
        <p:nvSpPr>
          <p:cNvPr id="10" name="Oval 9"/>
          <p:cNvSpPr/>
          <p:nvPr/>
        </p:nvSpPr>
        <p:spPr>
          <a:xfrm>
            <a:off x="804672" y="2048256"/>
            <a:ext cx="274320" cy="274320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70432" y="1993392"/>
            <a:ext cx="5185423" cy="1054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RMS 四模块：数据接入 → 需求预测 → 价格推荐 → 自动下发</a:t>
            </a:r>
          </a:p>
        </p:txBody>
      </p:sp>
      <p:sp>
        <p:nvSpPr>
          <p:cNvPr id="12" name="Oval 11"/>
          <p:cNvSpPr/>
          <p:nvPr/>
        </p:nvSpPr>
        <p:spPr>
          <a:xfrm>
            <a:off x="804672" y="3176016"/>
            <a:ext cx="274320" cy="274320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70432" y="3121152"/>
            <a:ext cx="5185423" cy="1054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人机边界要画清楚，错了代价高的一律人工</a:t>
            </a:r>
          </a:p>
        </p:txBody>
      </p:sp>
      <p:sp>
        <p:nvSpPr>
          <p:cNvPr id="14" name="Oval 13"/>
          <p:cNvSpPr/>
          <p:nvPr/>
        </p:nvSpPr>
        <p:spPr>
          <a:xfrm>
            <a:off x="804672" y="4303775"/>
            <a:ext cx="274320" cy="274320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70432" y="4248912"/>
            <a:ext cx="5185423" cy="1054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12 个参数要每季度复核，自动化要逐级渐进，不跳级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31343" y="1481328"/>
            <a:ext cx="4793697" cy="3950208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12700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050799" y="1609344"/>
            <a:ext cx="435478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当堂默写清单（70–85 min）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050799" y="203911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79983" y="1993392"/>
            <a:ext cx="4135329" cy="659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050799" y="2159943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379983" y="2114223"/>
            <a:ext cx="4135329" cy="659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050799" y="228077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79983" y="2235054"/>
            <a:ext cx="4135329" cy="659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050799" y="240160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379983" y="2355886"/>
            <a:ext cx="4135329" cy="659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个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050799" y="252243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379983" y="2476717"/>
            <a:ext cx="4135329" cy="659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必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050799" y="264326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379983" y="2597549"/>
            <a:ext cx="4135329" cy="659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配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050799" y="276410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379983" y="2718380"/>
            <a:ext cx="4135329" cy="659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参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050799" y="288493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379983" y="2839212"/>
            <a:ext cx="4135329" cy="659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数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050799" y="3005763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379983" y="2960043"/>
            <a:ext cx="4135329" cy="659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050799" y="312659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379983" y="3080874"/>
            <a:ext cx="4135329" cy="659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050799" y="324742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379983" y="3201706"/>
            <a:ext cx="4135329" cy="659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050799" y="336825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379983" y="3322537"/>
            <a:ext cx="4135329" cy="659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白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050799" y="348908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379983" y="3443369"/>
            <a:ext cx="4135329" cy="659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名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050799" y="360992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379983" y="3564200"/>
            <a:ext cx="4135329" cy="659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单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050799" y="373075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379983" y="3685032"/>
            <a:ext cx="4135329" cy="659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与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050799" y="3851583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379983" y="3805863"/>
            <a:ext cx="4135329" cy="659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黑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050799" y="397241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379983" y="3926694"/>
            <a:ext cx="4135329" cy="659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名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050799" y="409324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379983" y="4047526"/>
            <a:ext cx="4135329" cy="659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单</a:t>
            </a:r>
          </a:p>
        </p:txBody>
      </p:sp>
      <p:sp>
        <p:nvSpPr>
          <p:cNvPr id="54" name="Rectangle 53"/>
          <p:cNvSpPr/>
          <p:nvPr/>
        </p:nvSpPr>
        <p:spPr>
          <a:xfrm>
            <a:off x="7050799" y="421407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379983" y="4168357"/>
            <a:ext cx="4135329" cy="659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56" name="Rectangle 55"/>
          <p:cNvSpPr/>
          <p:nvPr/>
        </p:nvSpPr>
        <p:spPr>
          <a:xfrm>
            <a:off x="7050799" y="433490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7379983" y="4289189"/>
            <a:ext cx="4135329" cy="659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050799" y="445574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7379983" y="4410020"/>
            <a:ext cx="4135329" cy="659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050799" y="457657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7379983" y="4530852"/>
            <a:ext cx="4135329" cy="659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自</a:t>
            </a:r>
          </a:p>
        </p:txBody>
      </p:sp>
      <p:sp>
        <p:nvSpPr>
          <p:cNvPr id="62" name="Rectangle 61"/>
          <p:cNvSpPr/>
          <p:nvPr/>
        </p:nvSpPr>
        <p:spPr>
          <a:xfrm>
            <a:off x="7050799" y="4697403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7379983" y="4651683"/>
            <a:ext cx="4135329" cy="659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动</a:t>
            </a:r>
          </a:p>
        </p:txBody>
      </p:sp>
      <p:sp>
        <p:nvSpPr>
          <p:cNvPr id="64" name="Rectangle 63"/>
          <p:cNvSpPr/>
          <p:nvPr/>
        </p:nvSpPr>
        <p:spPr>
          <a:xfrm>
            <a:off x="7050799" y="481823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7379983" y="4772514"/>
            <a:ext cx="4135329" cy="659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化</a:t>
            </a:r>
          </a:p>
        </p:txBody>
      </p:sp>
      <p:sp>
        <p:nvSpPr>
          <p:cNvPr id="66" name="Rectangle 65"/>
          <p:cNvSpPr/>
          <p:nvPr/>
        </p:nvSpPr>
        <p:spPr>
          <a:xfrm>
            <a:off x="7050799" y="493906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7379983" y="4893346"/>
            <a:ext cx="4135329" cy="659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五</a:t>
            </a:r>
          </a:p>
        </p:txBody>
      </p:sp>
      <p:sp>
        <p:nvSpPr>
          <p:cNvPr id="68" name="Rectangle 67"/>
          <p:cNvSpPr/>
          <p:nvPr/>
        </p:nvSpPr>
        <p:spPr>
          <a:xfrm>
            <a:off x="7050799" y="505989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7379983" y="5014177"/>
            <a:ext cx="4135329" cy="659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级</a:t>
            </a:r>
          </a:p>
        </p:txBody>
      </p:sp>
      <p:sp>
        <p:nvSpPr>
          <p:cNvPr id="70" name="Rectangle 69"/>
          <p:cNvSpPr/>
          <p:nvPr/>
        </p:nvSpPr>
        <p:spPr>
          <a:xfrm>
            <a:off x="7050799" y="518072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7379983" y="5135009"/>
            <a:ext cx="4135329" cy="659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路</a:t>
            </a:r>
          </a:p>
        </p:txBody>
      </p:sp>
      <p:sp>
        <p:nvSpPr>
          <p:cNvPr id="72" name="Rectangle 71"/>
          <p:cNvSpPr/>
          <p:nvPr/>
        </p:nvSpPr>
        <p:spPr>
          <a:xfrm>
            <a:off x="7050799" y="530156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7379983" y="5255840"/>
            <a:ext cx="4135329" cy="659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径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566928" y="5468112"/>
            <a:ext cx="11058113" cy="694944"/>
          </a:xfrm>
          <a:prstGeom prst="roundRect">
            <a:avLst>
              <a:gd name="adj" fmla="val 7000"/>
            </a:avLst>
          </a:prstGeom>
          <a:solidFill>
            <a:srgbClr val="E9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566928" y="5468112"/>
            <a:ext cx="50292" cy="694944"/>
          </a:xfrm>
          <a:prstGeom prst="rect">
            <a:avLst/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ounded Rectangle 75"/>
          <p:cNvSpPr/>
          <p:nvPr/>
        </p:nvSpPr>
        <p:spPr>
          <a:xfrm>
            <a:off x="749808" y="5678424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动作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426464" y="5541264"/>
            <a:ext cx="10015697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L3 结业考核：笔试 ≥80 + 实操 ≥85 + 答辩 ≥75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69" cy="18288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766560"/>
            <a:ext cx="12191969" cy="91440"/>
          </a:xfrm>
          <a:prstGeom prst="rect">
            <a:avLst/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-1463040" y="3840480"/>
            <a:ext cx="3840480" cy="3840480"/>
          </a:xfrm>
          <a:prstGeom prst="ellipse">
            <a:avLst/>
          </a:prstGeom>
          <a:solidFill>
            <a:srgbClr val="2C52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631649" y="-1005840"/>
            <a:ext cx="3474720" cy="3474720"/>
          </a:xfrm>
          <a:prstGeom prst="ellipse">
            <a:avLst/>
          </a:prstGeom>
          <a:solidFill>
            <a:srgbClr val="204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1188720"/>
            <a:ext cx="914400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酒店收益管理学院 · HRMA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1700784"/>
            <a:ext cx="969264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8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从会查表的人，到能让整个组织按表运转的人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2926080"/>
            <a:ext cx="2743200" cy="32004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8368" y="3236976"/>
            <a:ext cx="969264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F5EDE0"/>
                </a:solidFill>
                <a:latin typeface="Arial"/>
                <a:ea typeface="微软雅黑"/>
                <a:cs typeface="Arial"/>
              </a:rPr>
              <a:t>预算、战略、沟通、系统——L3 你已经全部走完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3694176"/>
            <a:ext cx="969264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F5EDE0"/>
                </a:solidFill>
                <a:latin typeface="Arial"/>
                <a:ea typeface="微软雅黑"/>
                <a:cs typeface="Arial"/>
              </a:rPr>
              <a:t>回到岗位用三个月，用真实数据校准全部 15 张表的阈值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4151376"/>
            <a:ext cx="969264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F5EDE0"/>
                </a:solidFill>
                <a:latin typeface="Arial"/>
                <a:ea typeface="微软雅黑"/>
                <a:cs typeface="Arial"/>
              </a:rPr>
              <a:t>把这套东西教会你团队里的下一个人——这才是真正的掌握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5504688"/>
            <a:ext cx="7315200" cy="548640"/>
          </a:xfrm>
          <a:prstGeom prst="roundRect">
            <a:avLst>
              <a:gd name="adj" fmla="val 14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看数 → 查表 → 执行 → 记录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P33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