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</p:sldIdLst>
  <p:sldSz cx="1219196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【本页讲授时长】6 分钟</a:t>
            </a:r>
          </a:p>
          <a:p>
            <a:r>
              <a:t>【开场引入（照读即可）】L2 的定位要讲清楚：从「照着做」到「知道为什么这么做」。</a:t>
            </a:r>
          </a:p>
          <a:p>
            <a:r>
              <a:t>【要举的例子】「L1 你学会了查表，L2 你要学会在没有表的时候怎么想。」</a:t>
            </a:r>
          </a:p>
          <a:p>
            <a:r>
              <a:t>【要问学员的问题】「学了 L1 之后，你们在工作里遇到什么新问题？」</a:t>
            </a:r>
          </a:p>
          <a:p>
            <a:r>
              <a:t>【容易讲错 / 被问倒的地方】学员可能会期待学更多表。要说明：L2 的新表不多，难在场景变复杂了。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【本页讲授时长】8 分钟</a:t>
            </a:r>
          </a:p>
          <a:p>
            <a:r>
              <a:t>【开场引入（照读即可）】先别急着讲内容，第一页就告诉学员终点在哪儿。人有了终点，才有耐心走过程。</a:t>
            </a:r>
          </a:p>
          <a:p>
            <a:r>
              <a:t>【要举的例子】把入学时和结业时的状态对比念一遍，让学员自己感受差距。</a:t>
            </a:r>
          </a:p>
          <a:p>
            <a:r>
              <a:t>【要问学员的问题】「你们中间有多少人现在能说出 RevPAR 怎么算？」举手的人大概一半——这就是起点。</a:t>
            </a:r>
          </a:p>
          <a:p>
            <a:r>
              <a:t>【容易讲错 / 被问倒的地方】不要把「怎么衡量学会了」讲成宣读纪律，要说清楚这是在保护他们的学习投入。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【本页讲授时长】5 分钟</a:t>
            </a:r>
          </a:p>
          <a:p>
            <a:r>
              <a:t>【开场引入（照读即可）】快速过一遍地图，让学员知道接下来几周要经历什么。</a:t>
            </a:r>
          </a:p>
          <a:p>
            <a:r>
              <a:t>【要举的例子】重点标记出那个「最重」的模块，告诉他们这里要花最多力气。</a:t>
            </a:r>
          </a:p>
          <a:p>
            <a:r>
              <a:t>【要问学员的问题】「哪一个模块最重要？」</a:t>
            </a:r>
          </a:p>
          <a:p>
            <a:r>
              <a:t>【容易讲错 / 被问倒的地方】不要在这里展开任何具体内容，学员会失去耐心。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【本页讲授时长】6 分钟</a:t>
            </a:r>
          </a:p>
          <a:p>
            <a:r>
              <a:t>【开场引入（照读即可）】L2 的四步没变，但每一步的内涵变深了，要讲清楚变化在哪。</a:t>
            </a:r>
          </a:p>
          <a:p>
            <a:r>
              <a:t>【要举的例子】「L1 看数是看今天，L2 看数要看未来 90 天。」</a:t>
            </a:r>
          </a:p>
          <a:p>
            <a:r>
              <a:t>【要问学员的问题】「同样是查表，L2 和 L1 有什么不同？」</a:t>
            </a:r>
          </a:p>
          <a:p>
            <a:r>
              <a:t>【容易讲错 / 被问倒的地方】强调：看数从「当天」扩展到「未来 90 天」，这是 L2 最大的变化。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【开场引入（照读即可）】预测是 L2 最难的部分，要提前给学员心理准备，8 课时里要花 2 课时专门练读表。</a:t>
            </a:r>
          </a:p>
          <a:p>
            <a:r>
              <a:t>【要举的例子】「预测不是算命，是有方法的推算。」</a:t>
            </a:r>
          </a:p>
          <a:p>
            <a:r>
              <a:t>【要问学员的问题】「你们现在是怎么做下个月预测的？」多数答案是拍脑袋或者看去年。</a:t>
            </a:r>
          </a:p>
          <a:p>
            <a:r>
              <a:t>【容易讲错 / 被问倒的地方】不要一上来就讲模型，先讲 Pickup 表怎么看——这是最直观的。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【开场引入（照读即可）】六档窗口要逐档讲，重点是每档的监控频率和触发阈值不同。</a:t>
            </a:r>
          </a:p>
          <a:p>
            <a:r>
              <a:t>【要举的例子】「为什么 0–3 天要一天看两次，31–60 天一周看一次就够了？」</a:t>
            </a:r>
          </a:p>
          <a:p>
            <a:r>
              <a:t>【要问学员的问题】「你们现在最关注的是哪个窗口？」多数人只关注 0–7 天。</a:t>
            </a:r>
          </a:p>
          <a:p>
            <a:r>
              <a:t>【容易讲错 / 被问倒的地方】一定要讲「只盯近期不盯远期」这个错误——真正的钱在 15–60 天就定下来了。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【本页讲授时长】25 分钟</a:t>
            </a:r>
          </a:p>
          <a:p>
            <a:r>
              <a:t>【开场引入（照读即可）】对角读法是难点，至少花 10 分钟现场演示。</a:t>
            </a:r>
          </a:p>
          <a:p>
            <a:r>
              <a:t>【要举的例子】在白板上画一个 9 行 × 12 列的表，带着学员读三遍。</a:t>
            </a:r>
          </a:p>
          <a:p>
            <a:r>
              <a:t>【要问学员的问题】「今天是 9 月 1 日，关于 10 月 1 日在手多少，你该看哪一格？」</a:t>
            </a:r>
          </a:p>
          <a:p>
            <a:r>
              <a:t>【容易讲错 / 被问倒的地方】学员容易把行和列搞反。反复强调：行是提前天数，列是日期。</a:t>
            </a:r>
          </a:p>
          <a:p>
            <a:r>
              <a:t>【补充】建议：这一页讲完立刻让学员自己画一张，画对了才算过。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【本页讲授时长】25 分钟</a:t>
            </a:r>
          </a:p>
          <a:p>
            <a:r>
              <a:t>【开场引入（照读即可）】这个案例要完整走一遍，重点在第三步的修正——这是预测的艺术所在。</a:t>
            </a:r>
          </a:p>
          <a:p>
            <a:r>
              <a:t>【要举的例子】「为什么不能直接拿 349 间当预测？」因为超过房量了，需求会溢出。</a:t>
            </a:r>
          </a:p>
          <a:p>
            <a:r>
              <a:t>【要问学员的问题】「如果今年 10 月 1 日是周六而不是周四，预测要怎么调？」</a:t>
            </a:r>
          </a:p>
          <a:p>
            <a:r>
              <a:t>【容易讲错 / 被问倒的地方】学员最容易在第三步卡住，因为修正需要判断。要给出明确的修正系数表。</a:t>
            </a:r>
          </a:p>
          <a:p>
            <a:r>
              <a:t>【补充】准确率公式要写下来：准确率 = 1 − |预测 − 实际| ÷ 实际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【本页讲授时长】30 分钟</a:t>
            </a:r>
          </a:p>
          <a:p>
            <a:r>
              <a:t>【开场引入（照读即可）】这是 M05 的把关练习，要用模拟数据集的真实数字。</a:t>
            </a:r>
          </a:p>
          <a:p>
            <a:r>
              <a:t>【要举的例子】先带着做第 1 天，剩下 6 天自己来。</a:t>
            </a:r>
          </a:p>
          <a:p>
            <a:r>
              <a:t>【要问学员的问题】「第 3 天有个展会，预测要怎么调？」</a:t>
            </a:r>
          </a:p>
          <a:p>
            <a:r>
              <a:t>【容易讲错 / 被问倒的地方】预测没有唯一正确答案，但要有依据。能说出修正理由就给分。</a:t>
            </a:r>
          </a:p>
          <a:p>
            <a:r>
              <a:t>【补充】提醒：预测允许有偏差，关键是能说清楚偏差从哪来。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【开场引入（照读即可）】强调预测没有完美答案，重要的是有依据、可复盘。</a:t>
            </a:r>
          </a:p>
          <a:p>
            <a:r>
              <a:t>【要举的例子】「预测错了不可怕，可怕的是不知道为什么错。」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【开场引入（照读即可）】这一模块要让学员建立起「体系」的概念，而不是每天孤立地定价格。</a:t>
            </a:r>
          </a:p>
          <a:p>
            <a:r>
              <a:t>【要举的例子】「一年 365 天的价格，应该在 9 月就搭好骨架。」</a:t>
            </a:r>
          </a:p>
          <a:p>
            <a:r>
              <a:t>【要问学员的问题】「你们酒店的房型价差是怎么定的？」多数答案是「当初就这么定的」。</a:t>
            </a:r>
          </a:p>
          <a:p>
            <a:r>
              <a:t>【容易讲错 / 被问倒的地方】不要在这里纠结具体数字，重点是方法论。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【开场引入（照读即可）】价差系数要讲清楚为什么是这些数——不是拍的，是按面积、景观、权益推的。</a:t>
            </a:r>
          </a:p>
          <a:p>
            <a:r>
              <a:t>【要举的例子】「为什么标准房是 85 不是 80？」因为价差太小客人会直接买高级房。</a:t>
            </a:r>
          </a:p>
          <a:p>
            <a:r>
              <a:t>【要问学员的问题】「相邻房型价差多少合适？」8%–35% 之间，超出要调整。</a:t>
            </a:r>
          </a:p>
          <a:p>
            <a:r>
              <a:t>【容易讲错 / 被问倒的地方】学员容易忽略附加项（高楼层 +5%、江景 +10%），要单独强调。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【本页讲授时长】10 分钟</a:t>
            </a:r>
          </a:p>
          <a:p>
            <a:r>
              <a:t>【开场引入（照读即可）】三条校验规则要讲透，尤其是每条背后的原因。</a:t>
            </a:r>
          </a:p>
          <a:p>
            <a:r>
              <a:t>【要举的例子】「价差太小会怎样？」客人直接买贵的，白送利润。</a:t>
            </a:r>
          </a:p>
          <a:p>
            <a:r>
              <a:t>【要问学员的问题】「价差太大会怎样？」中间档卖不动。</a:t>
            </a:r>
          </a:p>
          <a:p>
            <a:r>
              <a:t>【容易讲错 / 被问倒的地方】强调每周一必须执行一次，形成习惯。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【开场引入（照读即可）】这张表是全年价格体系的起点，要让学员明白一年只需做一次这个动作。</a:t>
            </a:r>
          </a:p>
          <a:p>
            <a:r>
              <a:t>【要举的例子】「9 月的一个下午能干完的事，能让接下来一整年轻松。」</a:t>
            </a:r>
          </a:p>
          <a:p>
            <a:r>
              <a:t>【要问学员的问题】「你们酒店一年里最旺的 10 天是哪几天？」让学员自己列。</a:t>
            </a:r>
          </a:p>
          <a:p>
            <a:r>
              <a:t>【容易讲错 / 被问倒的地方】学员容易把所有周末都标成 D2，要说明只有旺季周末才是 D2。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【开场引入（照读即可）】审批权限矩阵要学员背下来，这是回去立刻用得上的。</a:t>
            </a:r>
          </a:p>
          <a:p>
            <a:r>
              <a:t>【要举的例子】「销售拿来一个 7 折的协议价，你能批吗？」答案是不能，要 L3 批。</a:t>
            </a:r>
          </a:p>
          <a:p>
            <a:r>
              <a:t>【要问学员的问题】「为什么所有折扣都要锚 BAR？」</a:t>
            </a:r>
          </a:p>
          <a:p>
            <a:r>
              <a:t>【容易讲错 / 被问倒的地方】学员可能觉得权限矩阵太死板。说明：这是保护机制，不是限制。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【开场引入（照读即可）】库存是收益管理里最容易出事故的部分，要强调安全意识。</a:t>
            </a:r>
          </a:p>
          <a:p>
            <a:r>
              <a:t>【要举的例子】「价格定错了少赚点钱，库存搞错了要赔钱、要丢客人。」</a:t>
            </a:r>
          </a:p>
          <a:p>
            <a:r>
              <a:t>【要问学员的问题】「你们酒店有没有过超售过度的经历？」一定有人有。</a:t>
            </a:r>
          </a:p>
          <a:p>
            <a:r>
              <a:t>【容易讲错 / 被问倒的地方】不要讲得太理论，多讲事故案例。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【开场引入（照读即可）】第一步查基准率，要讲清楚 No-show 率和取消率怎么统计。</a:t>
            </a:r>
          </a:p>
          <a:p>
            <a:r>
              <a:t>【要举的例子】「统计窗口用多久？」用近 30 天，太短不稳定，太长不反映近期。</a:t>
            </a:r>
          </a:p>
          <a:p>
            <a:r>
              <a:t>【要问学员的问题】「为什么 No-show 高的酒店反而要多超售？」</a:t>
            </a:r>
          </a:p>
          <a:p>
            <a:r>
              <a:t>【容易讲错 / 被问倒的地方】学员容易把 No-show 率和取消率搞混，要区分：一个是没来，一个是提前退。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【开场引入（照读即可）】修正系数和硬上限是安全网，要逐条讲。</a:t>
            </a:r>
          </a:p>
          <a:p>
            <a:r>
              <a:t>【要举的例子】「D1 峰值日为什么要减半？」因为那天客人几乎一定会来。</a:t>
            </a:r>
          </a:p>
          <a:p>
            <a:r>
              <a:t>【要问学员的问题】「附近有同档酒店，为什么能多超售？」因为有地方安置。</a:t>
            </a:r>
          </a:p>
          <a:p>
            <a:r>
              <a:t>【容易讲错 / 被问倒的地方】强调硬上限：5% 且 15 间，两条都要满足。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【开场引入（照读即可）】这个案例要把每一步的「为什么不触发」也讲清楚，不只是算对的那些。</a:t>
            </a:r>
          </a:p>
          <a:p>
            <a:r>
              <a:t>【要举的例子】「如果担保占比是 70%，结果会怎样？」答案是再 ×0.5，变成 2 间。</a:t>
            </a:r>
          </a:p>
          <a:p>
            <a:r>
              <a:t>【要问学员的问题】「为什么向下取整？」因为宁可少超一间，不要多一间。</a:t>
            </a:r>
          </a:p>
          <a:p>
            <a:r>
              <a:t>【容易讲错 / 被问倒的地方】学员容易忘记检查硬上限，要强调这是最后一道保险。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【开场引入（照读即可）】升级顺序要背，尤其是「最多升 1 档、禁止连跳」。</a:t>
            </a:r>
          </a:p>
          <a:p>
            <a:r>
              <a:t>【要举的例子】「前台想把金卡客人从标准房升到套房，行吗？」不行，连跳两档。</a:t>
            </a:r>
          </a:p>
          <a:p>
            <a:r>
              <a:t>【要问学员的问题】「套房每天最多升几间？」3 间，且要 L3 批。</a:t>
            </a:r>
          </a:p>
          <a:p>
            <a:r>
              <a:t>【容易讲错 / 被问倒的地方】强调：升级是成本最低的满意度工具，但必须用规则管住。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【开场引入（照读即可）】这一模块的冲击点是「OTA 卖 600 不如直销卖 530」，先抛出这个反直觉结论。</a:t>
            </a:r>
          </a:p>
          <a:p>
            <a:r>
              <a:t>【要举的例子】「你们觉得 OTA 卖 600 和直销卖 530，哪个赚得多？」让学员先猜，再揭晓。</a:t>
            </a:r>
          </a:p>
          <a:p>
            <a:r>
              <a:t>【要问学员的问题】「你们酒店的直销占比是多少？」</a:t>
            </a:r>
          </a:p>
          <a:p>
            <a:r>
              <a:t>【容易讲错 / 被问倒的地方】不要一上来就讲表，先建立成本意识。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【开场引入（照读即可）】这张表要一条一条念，让学员感受到成本差异的冲击力。</a:t>
            </a:r>
          </a:p>
          <a:p>
            <a:r>
              <a:t>【要举的例子】「OTA 卖 ¥600，净收入 ¥504；直销卖 ¥530，净收入 ¥514。谁赚？」</a:t>
            </a:r>
          </a:p>
          <a:p>
            <a:r>
              <a:t>【要问学员的问题】「那我们为什么还要用 OTA？」因为它带来增量客源，不是替代直销。</a:t>
            </a:r>
          </a:p>
          <a:p>
            <a:r>
              <a:t>【容易讲错 / 被问倒的地方】学员可能会走向另一个极端——想关掉所有 OTA。要说明渠道是组合，不是二选一。</a:t>
            </a:r>
          </a:p>
          <a:p>
            <a:r>
              <a:t>【补充】关键结论：不是不用 OTA，是要看每个渠道的「净贡献 + 增量价值」。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【开场引入（照读即可）】渠道开关的核心是「房好卖时关贵渠道，房难卖时全开」。</a:t>
            </a:r>
          </a:p>
          <a:p>
            <a:r>
              <a:t>【要举的例子】「OCC 95% 的时候，为什么第一个关批发商？」因为它成本 26% 最高。</a:t>
            </a:r>
          </a:p>
          <a:p>
            <a:r>
              <a:t>【要问学员的问题】「淡季为什么要开批发商？」因为它能带来本来不会来的量。</a:t>
            </a:r>
          </a:p>
          <a:p>
            <a:r>
              <a:t>【容易讲错 / 被问倒的地方】要强调：关渠道是暂时的，房难卖的时候要立刻开回来。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【开场引入（照读即可）】四条红线要逐条念，讲清楚每一条背后的商业逻辑。</a:t>
            </a:r>
          </a:p>
          <a:p>
            <a:r>
              <a:t>【要举的例子】「客人在 OTA 看到比官网便宜，他会怎么想？」</a:t>
            </a:r>
          </a:p>
          <a:p>
            <a:r>
              <a:t>【要问学员的问题】「为什么会员价可以低，但不能公开？」因为公开就等于全面降价。</a:t>
            </a:r>
          </a:p>
          <a:p>
            <a:r>
              <a:t>【容易讲错 / 被问倒的地方】学员可能觉得这是渠道经理的事。要说明：调价是你做的，核查就得你做。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 分钟</a:t>
            </a:r>
          </a:p>
          <a:p>
            <a:r>
              <a:t>【开场引入（照读即可）】这一模块的高潮是表 O，要提前预告。</a:t>
            </a:r>
          </a:p>
          <a:p>
            <a:r>
              <a:t>【要举的例子】「前面学的表可能会打架，今天学怎么仲裁。」</a:t>
            </a:r>
          </a:p>
          <a:p>
            <a:r>
              <a:t>【要问学员的问题】「你们有没有遇到过：想降价保量，又想提价保利润？」</a:t>
            </a:r>
          </a:p>
          <a:p>
            <a:r>
              <a:t>【容易讲错 / 被问倒的地方】不要一上来就讲表 O，要先让学员感受到冲突的存在。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【开场引入（照读即可）】七档判定要讲清楚每档的附加条件（比如看 MPI、看 RGI）。</a:t>
            </a:r>
          </a:p>
          <a:p>
            <a:r>
              <a:t>【要举的例子】「ARI 120 但 MPI 也 110，要降价吗？」不用，卖得动就别动。</a:t>
            </a:r>
          </a:p>
          <a:p>
            <a:r>
              <a:t>【要问学员的问题】「比价时要注意什么？」五同：同日、同房型、同含早、同取消政策、同提前天数。</a:t>
            </a:r>
          </a:p>
          <a:p>
            <a:r>
              <a:t>【容易讲错 / 被问倒的地方】学员最容易犯的错就是比价不五同，算出来的 ARI 是废数。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【本页讲授时长】15 分钟</a:t>
            </a:r>
          </a:p>
          <a:p>
            <a:r>
              <a:t>【开场引入（照读即可）】MPI 要配合 ARI 一起看，单独看会误判。</a:t>
            </a:r>
          </a:p>
          <a:p>
            <a:r>
              <a:t>【要举的例子】「MPI 高 ARI 低说明什么？」靠低价换量，该提价了。</a:t>
            </a:r>
          </a:p>
          <a:p>
            <a:r>
              <a:t>【要问学员的问题】「MPI 低 ARI 高呢？」太贵卖不动，该降价或加价值。</a:t>
            </a:r>
          </a:p>
          <a:p>
            <a:r>
              <a:t>【容易讲错 / 被问倒的地方】三角诊断法要现场演练四种组合。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【本页讲授时长】18 分钟</a:t>
            </a:r>
          </a:p>
          <a:p>
            <a:r>
              <a:t>【开场引入（照读即可）】四种组合要现场演练，每种都举一个云璟酒店的例子。</a:t>
            </a:r>
          </a:p>
          <a:p>
            <a:r>
              <a:t>【要举的例子】「上个月我们 MPI 105、ARI 92，该干什么？」答案是提价。</a:t>
            </a:r>
          </a:p>
          <a:p>
            <a:r>
              <a:t>【要问学员的问题】「诊断出来是产品问题，还能靠调价解决吗？」不能，要去查点评。</a:t>
            </a:r>
          </a:p>
          <a:p>
            <a:r>
              <a:t>【容易讲错 / 被问倒的地方】强调：诊断不是动作，查表才是动作。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【本页讲授时长】25 分钟</a:t>
            </a:r>
          </a:p>
          <a:p>
            <a:r>
              <a:t>【开场引入（照读即可）】这是 L2 最核心的一页，花 25 分钟都值得。</a:t>
            </a:r>
          </a:p>
          <a:p>
            <a:r>
              <a:t>【要举的例子】「表 A 说降价、表 C 说提价，你听谁的？」听表 A，优先级 3 &gt; 4。</a:t>
            </a:r>
          </a:p>
          <a:p>
            <a:r>
              <a:t>【要问学员的问题】「为什么库存优先于价格？」因为没房卖什么都白搭。</a:t>
            </a:r>
          </a:p>
          <a:p>
            <a:r>
              <a:t>【容易讲错 / 被问倒的地方】学员容易记不住顺序。口诀：应急 &gt; 库存 &gt; 价格 &gt; 定位 &gt; 渠道 &gt; 诊断。</a:t>
            </a:r>
          </a:p>
          <a:p>
            <a:r>
              <a:t>【补充】三条铁律：只执行最高优先级、维持则顺延、冲突必须写进台账。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【本页讲授时长】20 分钟</a:t>
            </a:r>
          </a:p>
          <a:p>
            <a:r>
              <a:t>【开场引入（照读即可）】这个案例要故意把冲突摆出来，让学员先自己想，再给出仲裁。</a:t>
            </a:r>
          </a:p>
          <a:p>
            <a:r>
              <a:t>【要举的例子】「你们觉得该听谁的？」先收集意见，一半人会说听表 C。</a:t>
            </a:r>
          </a:p>
          <a:p>
            <a:r>
              <a:t>【要问学员的问题】「如果先提价会怎样？」量更少，ARI 更高，更卖不动。</a:t>
            </a:r>
          </a:p>
          <a:p>
            <a:r>
              <a:t>【容易讲错 / 被问倒的地方】学员容易理解错「维持则顺延」。要说明：最高优先级若判「维持」，才看下一级。</a:t>
            </a:r>
          </a:p>
          <a:p>
            <a:r>
              <a:t>【补充】这个案例也说明了为什么台账备注栏必须写冲突——不然三个月后你不知道当时为什么这么选。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【本页讲授时长】30 分钟</a:t>
            </a:r>
          </a:p>
          <a:p>
            <a:r>
              <a:t>【开场引入（照读即可）】这三个场景覆盖了表 O 的典型用法，尤其是场景三的「应急覆盖一切」。</a:t>
            </a:r>
          </a:p>
          <a:p>
            <a:r>
              <a:t>【要举的例子】场景三要重点讲：表 L 优先级 1，一旦触发就不用再查别的。</a:t>
            </a:r>
          </a:p>
          <a:p>
            <a:r>
              <a:t>【要问学员的问题】「场景三为什么不用查表 A 了？」因为暴雨是异常事件，表 L 直接覆盖。</a:t>
            </a:r>
          </a:p>
          <a:p>
            <a:r>
              <a:t>【容易讲错 / 被问倒的地方】标准答案：①执行 ↑15%（表A）；②执行表 D 应急（但需先查表 L 是否触发）；③执行表 L 应急 ↓15%（表L 优先级 1，覆盖表 A）。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【开场引入（照读即可）】无</a:t>
            </a:r>
          </a:p>
          <a:p>
            <a:r>
              <a:t>【要举的例子】无</a:t>
            </a:r>
          </a:p>
          <a:p>
            <a:r>
              <a:t>【要问学员的问题】无</a:t>
            </a:r>
          </a:p>
          <a:p>
            <a:r>
              <a:t>【容易讲错 / 被问倒的地方】无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【本页讲授时长】4 分钟</a:t>
            </a:r>
          </a:p>
          <a:p>
            <a:r>
              <a:t>【开场引入（照读即可）】L2 结业意味着能独当一面，要给学员这个确认。</a:t>
            </a:r>
          </a:p>
          <a:p>
            <a:r>
              <a:t>【要举的例子】「从今天起，一家店的收益你可以自己扛了。」</a:t>
            </a:r>
          </a:p>
          <a:p>
            <a:r>
              <a:t>【要问学员的问题】「三个月后回来告诉我，你的命中率是多少。」</a:t>
            </a:r>
          </a:p>
          <a:p>
            <a:r>
              <a:t>【容易讲错 / 被问倒的地方】不要急着推销 L3，让学员先回去实践。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69" cy="18288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083009" y="-1371600"/>
            <a:ext cx="4206240" cy="4206240"/>
          </a:xfrm>
          <a:prstGeom prst="ellipse">
            <a:avLst/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454609" y="4206240"/>
            <a:ext cx="2926080" cy="2926080"/>
          </a:xfrm>
          <a:prstGeom prst="ellipse">
            <a:avLst/>
          </a:prstGeom>
          <a:solidFill>
            <a:srgbClr val="204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960120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酒店收益管理学院 · Hotel Revenue Management Academy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517904"/>
            <a:ext cx="1170432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11680" y="1554480"/>
            <a:ext cx="5486400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收益管理主管 认证课程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231136"/>
            <a:ext cx="9418320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3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L2 收益管理主管 · 讲师版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639312"/>
            <a:ext cx="941832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65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从「会执行」到「会判断」：独立负责一家店的收益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4261104"/>
            <a:ext cx="292608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453542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学制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8 周 / 32 课时　·　模块 M05–M09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490118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能力终点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独立完成预测、定价决策、周度策略、渠道管理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" y="526694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可独立负责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单店全面收益管理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5632704"/>
            <a:ext cx="9418320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核心要求  </a:t>
            </a: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判断。开始要求理解为什么，并处理多因素交织的场景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L2 · 共 32 课时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学完这门课，你能变成什么样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现在（入学时）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会查表 A 调价，但不知道预测从哪来；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价格是跟着感觉定的，说不出价差为什么是这个数；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遇到两个表打架就卡住，不知道听谁的。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结业时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能做未来 90 天需求预测，准确率 ≥85%；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能搭全年 365 天价格日历，配平全房型价差；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能处理多表冲突，会用表 O 仲裁。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怎么衡量学会了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随堂测 5 题全对才能进下一课；结业笔试 ≥80、实操 ≥85、出勤 ≥90%。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不是「听懂了」，是「做对了」——给一组没见过的数据，能在规定时间内走完全流程。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本级别的关键词：L2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L2 模块安排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课程地图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M05 需求预测（8 课时）★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做得出 90 天预测，说得清预测准确率怎么算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M06 价格体系（6 课时）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搭得起全年价格日历，配得平全房型价差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M07 库存战术（6 课时）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算得准超售间数，控得住五种限制条件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全院灵魂 · 每日必做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L2 的四步闭环：每一步都变深了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① 看数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不多抓一个，不少抓一个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3084568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66928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按《取数清单》抓固定字段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昨日经营数据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未来 30 天在手 + Pickup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竞争组合 5 家价格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产出：《每日收益数据包》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32040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23480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② 查表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3480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读出唯一动作，不要叠加判断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49680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432040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432040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596632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把数字代入《操作法典》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表 A 价格 → 表 B 库存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表 C/D 竞争 → 表 H 渠道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冲突时查表 O 仲裁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97152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88592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③ 执行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88592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换系统也能落位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8814793" y="1792224"/>
            <a:ext cx="292608" cy="237744"/>
          </a:xfrm>
          <a:prstGeom prst="rightArrow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297152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297152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61744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按系统无关路径落位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调价 / MinLOS / CTA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关渠道 / 开超售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30 分钟内查价格一致性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62265" y="1517904"/>
            <a:ext cx="2462776" cy="786384"/>
          </a:xfrm>
          <a:prstGeom prst="roundRect">
            <a:avLst>
              <a:gd name="adj" fmla="val 9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253705" y="1609344"/>
            <a:ext cx="2279896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④ 记录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53705" y="1975104"/>
            <a:ext cx="2279896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没有记录的调价视同违规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162265" y="2468880"/>
            <a:ext cx="2462776" cy="2395728"/>
          </a:xfrm>
          <a:prstGeom prst="roundRect">
            <a:avLst>
              <a:gd name="adj" fmla="val 60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162265" y="2468880"/>
            <a:ext cx="2462776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326857" y="2633472"/>
            <a:ext cx="2133592" cy="20848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写入《调价台账》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调整前 / 后、幅度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依据表编号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OCC 预测、Pickup 偏差</a:t>
            </a:r>
          </a:p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30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 执行人 / 复核人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5047488"/>
            <a:ext cx="11058113" cy="566928"/>
          </a:xfrm>
          <a:prstGeom prst="roundRect">
            <a:avLst>
              <a:gd name="adj" fmla="val 12000"/>
            </a:avLst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49808" y="5102352"/>
            <a:ext cx="10692353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看数 → 查表 → 执行 → 记录　｜　第四步「记录」是命门：30 天后才能算调价命中率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M05　·　8 课时　·　认证权重 30%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需求预测：Pickup 与预订曲线 ★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L2 的地基。不会预测，后面所有决策都是在赌。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Pickup 追踪表怎么读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I：六档预订窗口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预测三步法与准确率复盘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预订窗口分档监控表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Booking Window = 入住日 − 预订日（天数）。窗口决定「多久看一次」和「落后多少才动手」。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1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354"/>
                <a:gridCol w="2258347"/>
                <a:gridCol w="2414095"/>
                <a:gridCol w="1791102"/>
                <a:gridCol w="2959213"/>
              </a:tblGrid>
              <a:tr h="5303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窗口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监控频率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关注指标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落后触发阈值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触发动作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0–3 天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每日 2 次</a:t>
                      </a:r>
                    </a:p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（10:00 / 17:00）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当日 Pickup、临时取消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OCC&lt;70%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上「今日特惠」尾房产品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4–7 天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每日 1 次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周内进度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落后 10%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启动 48h 闪购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8–14 天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每日 1 次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双周在手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落后 15%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执行表 A 调价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15–30 天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每周 2 次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月度在手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落后 20%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策略复盘 + 销售动员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31–60 天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每周 1 次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长线在手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落后 25%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启动协议客户拜访计划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&gt;60 天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每月 1 次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大型团队 / 会议在手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落后 30%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上报 L3，调整年度策略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阈值随窗口拉长而放宽（10%→30%）：越远期的在手波动越大，早期落后不一定是问题，过早动价才是最贵的错误。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M05 重点　·　这是最难的一页，要停下来练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Pickup 追踪表怎么读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表的结构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行 = 提前天数（60 / 45 / 30 / 21 / 14 / 7 / 3 / 1 / 0）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列 = 目标日期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单元格 = 该目标日在「提前 X 天」时的累计在手房晚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三种读法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① 竖着读：看某一个目标日，随提前天数减少，在�le手量是怎么长起来的。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横着读：看某一个提前天数，未来各天的在手量分布，判断整体冷热。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斜着读（对角读法）：把今天所在对角线连起来，就是「截止今天的在手快照」。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跟谁比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跟去年同期同窗口比 → 得出 Pickup 偏差（表 A 的输入）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跟预算比 → 得出达成率（月度复盘的输���）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两个都要比，只看一个会误判。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讲师示范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9968" y="274320"/>
            <a:ext cx="959507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M05 · 预测三步法完整示范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讲师示范：推算 10 月 1 日的出租率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813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15651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5361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已知条件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7248" y="15727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55264" y="15361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今天是 9 月 1 日（距 10 月 1 日还有 30 天）。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去年 10 月 1 日最终售出 304 间（OCC 95%）。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去年同一提前窗口（提前 30 天）在手 190 间。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今年今天在手 218 间。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10616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13232" y="218998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216103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第一步：算 Pickup 偏差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219760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55264" y="216103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偏差 = (218 − 190) ÷ 190 = +14.7%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说明今年预订速度比去年快，是个好信号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73100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3232" y="281482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278587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第二步：用去年最终值做基线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7248" y="282244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5264" y="278587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基线 = 去年最终 304 间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假设预订节奏与去年一致，今年最终 ≈ 304 × (1 + 14.7%) = 349 间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35584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232" y="343966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341071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第三步：做修正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27248" y="344728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55264" y="341071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但 349 &gt; 320 间（超满房），需修正：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① 满房日需求会被溢出，实际最终不可能到 349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检查事件：今年 10 月 1 日是周四，去年是周三 → 微调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结论：按 OCC 98–100% 预测，取 315 间（OCC 98.4%）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398068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13232" y="406450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403555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第四步：查表 A + 表 B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7248" y="407212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55264" y="403555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98.4% → 行「≥95%」；偏差 +14.7% → 列「领先 &gt;10%」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 A：↑20%；表 B：MinLOS 3 晚、CTA 启用、关尾房特惠与批发商、不超售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6055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3232" y="46893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46603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第五步：记下来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27248" y="46969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55264" y="46603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写入预测表与《调价台账》。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30 天后回填实际值：预测 315 间，实际 302 间 → 准确率 = 1 − |315−302| ÷ 302 = 95.7%，合格。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230368"/>
            <a:ext cx="11058113" cy="932688"/>
          </a:xfrm>
          <a:prstGeom prst="roundRect">
            <a:avLst>
              <a:gd name="adj" fmla="val 6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230368"/>
            <a:ext cx="50292" cy="9326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5321808"/>
            <a:ext cx="1060091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查表结论：预测结论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669280"/>
            <a:ext cx="10600913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10 月 1 日预测 OCC 98.4%（315 间）。动作：↑20%、MinLOS 3 晚、CTA、关低价渠道、不超售。
30 天后回填准确率，合格线：当月 ±3%、次月 ±5%、第 3 月 ±8%。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学员跟练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M05 随堂练：预测未来 7 天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58113" cy="1207007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1207007"/>
          </a:xfrm>
          <a:prstGeom prst="rect">
            <a:avLst/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591056"/>
            <a:ext cx="10509473" cy="98755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给出云璟酒店未来 7 天的在手数据与去年同期对照（见模拟数据集 03 号文件）。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要求：① 逐日算出 Pickup 偏差；② 用去年最终值做基线推算；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结合星期几与事件做修正；④ 输出 7 天的预测 OCC；⑤ 查表 A + 表 B 给出动作。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871216"/>
            <a:ext cx="11058113" cy="263347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68096" y="3017520"/>
            <a:ext cx="1188720" cy="274320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答题区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6543" y="3017520"/>
            <a:ext cx="932075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准确率要求：当月 ±3% 以内。超出要重做并说明原因。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" y="3646940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7824" y="3936936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7824" y="4226931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" y="4516926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7824" y="4806922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7824" y="509691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77824" y="5386913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66928" y="5559552"/>
            <a:ext cx="11058113" cy="60350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66928" y="5559552"/>
            <a:ext cx="50292" cy="60350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49808" y="572414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26464" y="5632704"/>
            <a:ext cx="1001569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预测 OCC =（在手 + 预测增量）÷ 320；先用去年基线，再用事件系数修正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M05 小结：预测是有方法的推算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Pickup 表要会三种读法，尤其是对角读法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预测三步法：去年基线 → Pickup 增量 → 事件修正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准确率 = 1 − |预测 − 实际| ÷ 实际，每月复盘一次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6923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2351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993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53644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I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42949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83770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55961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513896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六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6897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644022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档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8198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77414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94999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90427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订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308012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3034401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窗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21024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164527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口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3403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294653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47049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424779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60062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55490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73075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685031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86087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81515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测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9910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945284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三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41211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4075410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步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425125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4205536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法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38138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4335662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51150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465788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6416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59591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7717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726041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准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90188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856167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确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503201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986293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率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51621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5116419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公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529226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5246545"/>
            <a:ext cx="4135329" cy="752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式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下一模块：M06 价格体系设计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M06　·　6 课时　·　认证权重 20%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价格体系设计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价格不是一天一天定的，是一年一次搭出骨架，再每天微调。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F：房型价差阶梯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全年价格日历怎么搭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各类衍生价格与审批权限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F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房型价差阶梯表（以高级房 BAR 为 100）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基准：云璟平峰高级房 BAR ¥680。所有房型价格 = ¥680 × 系数 ÷ 100。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1" cy="37856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87169"/>
                <a:gridCol w="1693584"/>
                <a:gridCol w="5977358"/>
              </a:tblGrid>
              <a:tr h="52052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房型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系数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相对高级房差价（平峰 BAR ¥680 时）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标准房 STD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↓¥100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高级房 SUP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基准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豪华房 DLX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120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↑¥140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豪华江景 DLX-V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140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↑¥260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行政房 EXE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145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↑¥310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商务套房 STE-B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180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↑¥600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行政套房 STE-E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265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↑¥1,200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附加项：高楼层 ↑5%；江景 / 特色景观 ↑10%；含早 ↑¥68/人；连通房 ↑¥50；加床 ↑¥180。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F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房型价差校验规则（每周一执行）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校验对象：相邻房型的实际挂牌价差百分比，而不是系数差。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2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89840"/>
                <a:gridCol w="3615152"/>
                <a:gridCol w="4253120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校验信号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判定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动作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10850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相邻房型价差 &lt;8%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价差过窄，客人无升级动力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拉开价差：降下一档或提上一档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10850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相邻房型价差 &gt;35%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价差过宽，中间档卖不动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收敛价差：提下一档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1085088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套房与最高房型价差 &lt;60%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套房被行政房侵蚀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提套房价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校验只在每周一做，不要天天动价差阶梯——阶梯是结构，BAR 才是每日调节的变量。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需求等级日历：D1–D4 四档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一年 365 天先分四档，每档对应不同价格系数——这是全年价格体系的骨架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10" cy="3840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22973"/>
                <a:gridCol w="1125676"/>
                <a:gridCol w="5297299"/>
                <a:gridCol w="1854054"/>
                <a:gridCol w="1258108"/>
              </a:tblGrid>
              <a:tr h="5303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需求等级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代号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典型日期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价格系数（相对平峰 BAR）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目标 OCC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82753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D1 峰值日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PEAK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国庆 1–5、五一 1–3、春节初三–初六、滨江动漫节 / 云栖大会 / 国际马拉松等 8–12 天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150–200%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≥95%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2753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D2 高涨日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HIGH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旺季（4–5 月、9–10 月）周五六、展会周边日、暑期周末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120–150%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88–95%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2753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D3 平峰日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SHOULDER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平季周五六、旺季周日–周四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95–110%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72–85%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2753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D4 低谷日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LOW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1–2 月淡季（除春节）、7 月上中旬、节后 3–5 天、极端天气日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70–85%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45–65%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每年 9 月编预算时逐日打标，形成《年度需求日历》，自动套用系数生成全年 BAR。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M06 重点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各类衍生价格与审批权限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锚定 BAR 的衍生价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会员价 = BAR × 0.92（仅登录会员可见）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协议价 = BAR × 0.80（需签约，走 CORP 细分）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早鸟价 = BAR × 0.85（提前 21 天以上，不可取消）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最后一刻价 = BAR × 0.88（0–3 天窗口，OCC&lt;70% 时启用）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长住价 = BAR × 0.70（连住 7 晚以上）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审批权限矩阵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折扣 ≥85%：L1 可自行执行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折扣 75–85%：L2 审批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折扣 65–75%：L3 审批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折扣 &lt;65%：L3 + 总经理审批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D1 峰值日任何调价：必须 L3 审批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定价的铁律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所有折扣都必须锚定 BAR，不许出现脱离 BAR 的「拍脑袋价」。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因为 BAR 一变，所有衍生价要能同步联动——不锚定就做不到。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M06 小结：价格是体系，不是数字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一年搭一次骨架（需求日历 + 价差阶梯），每天只做微调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所有衍生价锚定 BAR，改 BAR 时全线联动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每周一做价差校验，审批权限矩阵要背下来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5188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06168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646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18944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F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37744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31720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49021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444496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房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6029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557272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7157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670048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82854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782824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差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94132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895600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系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05409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3008376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1668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121152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27964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233928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三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39242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346704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条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50520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459480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校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61797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572256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验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685032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规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84352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797808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则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9563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910584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06908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4023360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18185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136136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2946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248912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40740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361688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52018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474464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–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63296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587240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7457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700016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8585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812792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497128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4925568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50840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5038344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格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51968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5151120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系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530961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5263895"/>
            <a:ext cx="4135329" cy="57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数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下一模块：M07 库存与限制条件战术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M07　·　6 课时　·　认证权重 20%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库存与限制条件战术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价格决定能卖多贵，库存决定能卖多少。两个都要控住。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五种限制条件怎么配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E：超售三步法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J：升级规则与步行客人预案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超额预订标准表 · 第一步：查基准超售率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超售间数 = 可售房量 × 超售率（向下取整）。第一步先查历史「No-show 率 + 24h 内取消率」合计值。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3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0566"/>
                <a:gridCol w="4607547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No-show + 取消 合计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基准超售率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&lt;5%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0%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5–10%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10–15%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3%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15–20%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20–30%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&gt;30%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10%（需 L3 经理审批）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合计值取「同月同星期」的近 12 个月历史，不要用全年平均——淡旺季 No-show 结构完全不同。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超额预订标准表 · 第二步：修正系数（连乘）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四个修正条件互不排斥，命中几条就乘几个系数，顺序不影响结果。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1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646"/>
                <a:gridCol w="1457270"/>
                <a:gridCol w="5486195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修正条件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系数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为什么要打折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D1 峰值日 / D2 高涨日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× 0.5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全城满房，走客无处可送，赔付成本极高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担保预订（预付 / 信用卡担保）占比 &gt;60%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× 0.5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担保单几乎不 No-show，超售基础被抽掉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会议团队占当日 &gt;40%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× 0.5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团队按名单进店，取消是整团取消而非零散脱落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81381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协议客户集中度 &gt;50%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× 0.8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4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协议客走客会直接伤客户关系，风险溢价更高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第三步硬上限（三条同时生效，取最严）：① 超售间数不超过可售房量的 5%；② 超售间数不超过 15 间；③ 步行距离 30 分钟内无同档次备用酒店时，超售率减半。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讲师示范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9968" y="274320"/>
            <a:ext cx="959507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M07 · 表 E 完整示范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讲师示范：超售三步法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81328"/>
            <a:ext cx="11058113" cy="640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1627632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536192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已知条件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7248" y="1572768"/>
            <a:ext cx="10972" cy="457200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55264" y="1536192"/>
            <a:ext cx="826004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云璟酒店 10 月 2 日，D1 峰值日，可售 320 间。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近 30 天 No-show 率 6%，24 小时内取消率 9%。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担保预订占比 45%，会议团队占比 20%，协议客户集中度 40%。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附近 30 分钟车程内有 3 家同档次酒店。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231136"/>
            <a:ext cx="11058113" cy="640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13232" y="2377440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2286000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第一步：查基准超售率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2322576"/>
            <a:ext cx="10972" cy="457200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55264" y="2286000"/>
            <a:ext cx="826004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No-show 6% + 取消 9% = 15%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15% 落在「10–15%」档 → 基准超售率 3%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980944"/>
            <a:ext cx="11058113" cy="640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3232" y="31272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3035808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第二步：乘修正系数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7248" y="3072384"/>
            <a:ext cx="10972" cy="457200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5264" y="3035808"/>
            <a:ext cx="826004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D1 峰值日 → ×0.5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担保占比 45%（未超过 60%）→ 不触发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会议团队 20%（未超过 40%）→ 不触发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协议集中度 40%（未超过 50%）→ 不触发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最终超售率 = 3% × 0.5 = 1.5%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730752"/>
            <a:ext cx="11058113" cy="640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232" y="3877056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3785616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第三步：算间数并卡硬上限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27248" y="3822192"/>
            <a:ext cx="10972" cy="457200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55264" y="3785616"/>
            <a:ext cx="826004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320 × 1.5% = 4.8 → 向下取整 4 间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硬上限检查：4 ≤ 320×5%=16 ✓；4 ≤ 15 ✓；附近有同档酒店 ✓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4480560"/>
            <a:ext cx="11058113" cy="6400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13232" y="4626864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4535424"/>
            <a:ext cx="187451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配套动作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7248" y="4572000"/>
            <a:ext cx="10972" cy="457200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55264" y="4535424"/>
            <a:ext cx="8260049" cy="53035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查表 B：OCC≥95% → 本就不超售。但本例因 No-show 率较高，按表 E 可超售 4 间。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同时准备《步行客人预案》，万一真没房，按四步补偿包执行。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5230368"/>
            <a:ext cx="11058113" cy="932688"/>
          </a:xfrm>
          <a:prstGeom prst="roundRect">
            <a:avLst>
              <a:gd name="adj" fmla="val 6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566928" y="5230368"/>
            <a:ext cx="50292" cy="9326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86384" y="5321808"/>
            <a:ext cx="1060091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查表结论：最终决策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86384" y="5669280"/>
            <a:ext cx="10600913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10 月 2 日超售 4 间。同时备好《步行客人预案》，并准备表 J 的升级顺序（钻石&gt;铂金&gt;金&gt;银）。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J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免费升级规则表（超售或高档房空置时）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升级是库存工具，不是人情。触发、排序、限幅、留痕四件事一件都不能少。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2" cy="3785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7903"/>
                <a:gridCol w="9040209"/>
              </a:tblGrid>
              <a:tr h="46268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环节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规则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升级触发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① 超售需要腾房　② 目标日高档房预测空置 &gt;20%　③ 会员权益兑现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执行顺序 ①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忠诚会员：钻石 &gt; 铂金 &gt; 金卡 &gt; 银卡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执行顺序 ②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同档内：预订价高者优先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执行顺序 ③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同价：入住天数长者先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执行顺序 ④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相同：复购次数多者先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升幅限制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每次最多升 1 档（标准→高级→豪华→行政→套房），禁止连跳 2 档（除 L3 特批）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套房升级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每日不超过 3 间，且须 L3 审批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15366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记录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每次升级写入《升级台账》，注明原因、房号、会员等级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四级排序是「严格按序」：上一级分不出胜负才看下一级，禁止跨级凭感觉挑人。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M07 小结：库存是安全，不是赌博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五种限制条件要会用，更要记得撤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超售三步法：查基准率 → 乘修正系数 → 卡硬上限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升级按表 J 的顺序，最多 1 档；真没房就走步行客人预案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448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09911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505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04847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35629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1057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46202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416302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超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56774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52202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售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67347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627757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率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77920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73348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8849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839212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三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299065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94493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个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09638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050667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修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20211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15639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正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30784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262122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系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41356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36784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数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5192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473577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62502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57930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73075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685032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83647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79075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394220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3896487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04793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00221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J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15366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107941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25938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21366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升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36511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319396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级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47084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42512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顺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57657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530851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序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68229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63657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478802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4742306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三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489375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484803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条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499948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4953761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硬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510520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5059489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限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52109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5165216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制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50799" y="53166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379983" y="5270944"/>
            <a:ext cx="4135329" cy="5086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ounded Rectangle 83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下一模块：M08 渠道与分销管理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M08　·　6 课时　·　认证权重 15%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渠道与分销管理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卖得贵不如卖得净。用 NRevPAR 看渠道，结论会完全不一样。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渠道成本真相与 NRevPAR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H：渠道开关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价格一致性红线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420624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渠道成本真相：¥618 ADR 下每房晚净收入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005840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572768" y="1020470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261872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同一间房，走不同渠道，到手的钱能差出 30%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700784"/>
          <a:ext cx="11058111" cy="3840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0776"/>
                <a:gridCol w="1261663"/>
                <a:gridCol w="2003819"/>
                <a:gridCol w="2745974"/>
                <a:gridCol w="1335879"/>
              </a:tblGrid>
              <a:tr h="528066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渠道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代码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综合成本率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¥618 ADR 下每房晚净收入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净收入排序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直销（官网 / 小程序 / 前台）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DIR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3%（支付 + 系统）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¥599.5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会员直订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LOY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4%（积分成本）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¥593.3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协议公司（含返佣 / 账期）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CORP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8%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¥568.6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3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GDS / 商旅 TMC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GDS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13%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¥537.7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4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OTA 国内（携程 / 美团 / 飞猪）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OTA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16%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¥519.1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5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OTA 国际（Booking/Agoda）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OTA-I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18%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¥506.8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6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73201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批发商 / 包房商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WHO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26%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¥457.3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7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NRevPAR = RevPAR ×（1 − 渠道综合成本率）。用净收入看渠道，结论会完全不同。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H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渠道开关判定表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输入：目标日预测 OCC。输出五类渠道各自的开 / 关 / 限价状态。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1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77"/>
                <a:gridCol w="2073396"/>
                <a:gridCol w="1382264"/>
                <a:gridCol w="1866056"/>
                <a:gridCol w="2073396"/>
                <a:gridCol w="2211622"/>
              </a:tblGrid>
              <a:tr h="530352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预测 OCC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OTA 国内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OTA 国际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GDS/TMC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批发商 / 包房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直销 / 会员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≥95%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仅留 1 家产量最高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会员专享价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90–95%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 2 家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85–90%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 3 家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 1 家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关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70–85%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限价开（≤BAR×75%）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早鸟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55–70%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促销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闪购 / 套餐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&lt;55%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深折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 + 商务套餐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开 + 打包产品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全开 + 长住 / 团購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价格一致性（Rate Parity）红线：① 直销价不得高于任一 OTA 挂牌价；② 会员价可低于 OTA 价，但仅限登录会员可见；③ 批发商 / 包房价为净价，不得公开挂牌；④ 违反一致性：24 小时内整改并记入考核。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M08 红线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价格一致性：四条红线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前两条：直销与会员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① 直销价不得高于任一 OTA 挂牌价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② 会员价可低于 OTA 价，但仅限登录会员可见，不能公开挂出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3100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3100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295046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90474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后两条：批发与整改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33451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③ 批发商 / 包房价为净价，不得公开挂牌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④ 违反一致性：24 小时内整改，并记入考核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072128"/>
            <a:ext cx="11058113" cy="1158240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072128"/>
            <a:ext cx="50292" cy="115824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29158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24586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为什么这条是利润问题，不只是合规问题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675632"/>
            <a:ext cx="10052273" cy="4815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客人发现官网比 OTA 贵，信任就崩了，直销再也推不动。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而直销成本只有 3%，OTA 是 16%——13 个点的差距，一年就是几百万。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所以价格一致性不是给渠道经理交差，是在保护自己的利润。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376672"/>
            <a:ext cx="11058113" cy="786384"/>
          </a:xfrm>
          <a:prstGeom prst="roundRect">
            <a:avLst>
              <a:gd name="adj" fmla="val 7000"/>
            </a:avLst>
          </a:prstGeom>
          <a:solidFill>
            <a:srgbClr val="FBEC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3766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563270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红线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26464" y="5449824"/>
            <a:ext cx="10015697" cy="6400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调价后 30 分钟内必查。改完不查，等于没改。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M08 小结：看净收入，别看流水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用 NRevPAR 而非 RevPAR 评估渠道，结论会完全不同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房好卖时关贵渠道，房难卖时全开——渠道是组合，不是二选一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价格一致性是利润问题，调价后 30 分钟内必查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4825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102530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5738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211668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36652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320806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4756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429944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渠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58480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539082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道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69394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648220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开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80307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757358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关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91221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866496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矩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302135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975634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阵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313049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3084772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32396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3193910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3487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303048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45790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412186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各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56704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521324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渠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67618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630462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道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78532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739601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成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89445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848739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本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400359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3957877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率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41127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4067015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42218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4176153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433101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4285291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444014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4394429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价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54928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4503567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格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65842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612705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一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76756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721843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致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487670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4830981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性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49858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4940119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四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509497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5049257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条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520411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5158395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红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531325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5267533"/>
            <a:ext cx="4135329" cy="5427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线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ounded Rectangle 81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下一模块：M09 竞争监测与市场定位（表 O 仲裁）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19969" y="502920"/>
            <a:ext cx="4114800" cy="2926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0" b="1" i="0">
                <a:solidFill>
                  <a:srgbClr val="24486E"/>
                </a:solidFill>
                <a:latin typeface="Arial"/>
                <a:ea typeface="微软雅黑"/>
                <a:cs typeface="Arial"/>
              </a:rPr>
              <a:t>M09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170432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模块 M09　·　6 课时　·　认证权重 15%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09344"/>
            <a:ext cx="1298448" cy="475488"/>
          </a:xfrm>
          <a:prstGeom prst="roundRect">
            <a:avLst>
              <a:gd name="adj" fmla="val 22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22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M09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04288"/>
            <a:ext cx="7863840" cy="1188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竞争监测与市场定位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84448"/>
            <a:ext cx="237744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803904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别人卖多少是参考，自己该卖多少是决策。这一模块教你怎么看别人。</a:t>
            </a:r>
          </a:p>
        </p:txBody>
      </p:sp>
      <p:sp>
        <p:nvSpPr>
          <p:cNvPr id="11" name="Oval 10"/>
          <p:cNvSpPr/>
          <p:nvPr/>
        </p:nvSpPr>
        <p:spPr>
          <a:xfrm>
            <a:off x="749808" y="475945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471830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C：ARI 价格指数</a:t>
            </a:r>
          </a:p>
        </p:txBody>
      </p:sp>
      <p:sp>
        <p:nvSpPr>
          <p:cNvPr id="13" name="Oval 12"/>
          <p:cNvSpPr/>
          <p:nvPr/>
        </p:nvSpPr>
        <p:spPr>
          <a:xfrm>
            <a:off x="749808" y="512521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508406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D：MPI 份额指数</a:t>
            </a:r>
          </a:p>
        </p:txBody>
      </p:sp>
      <p:sp>
        <p:nvSpPr>
          <p:cNvPr id="15" name="Oval 14"/>
          <p:cNvSpPr/>
          <p:nvPr/>
        </p:nvSpPr>
        <p:spPr>
          <a:xfrm>
            <a:off x="749808" y="5490972"/>
            <a:ext cx="219456" cy="21945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5449824"/>
            <a:ext cx="768096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O：冲突时听谁的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C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价格指数（ARI）判定表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ARI = 本店 ADR ÷ 竞争组合加权 ADR × 100。云璟目标定位：ARI ≈ 100，MPI ≥ 105。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2" cy="37856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435"/>
                <a:gridCol w="1828506"/>
                <a:gridCol w="7488171"/>
              </a:tblGrid>
              <a:tr h="52052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ARI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判定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动作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&gt;120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严重偏高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MPI&lt;95 → 降价 ↓8%；MPI≥95 → 维持，并每日盯 Pickup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110–120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偏高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RGI&lt;100 → 降价 ↓5%；RGI≥100 → 维持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103–110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略高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维持，观察 Pickup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97–103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健康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90–97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略低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预测 OCC≥80% → 提价 ↑3%；否则维持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80–90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偏低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提价 ↑5%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466441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&lt;80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严重偏低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2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提价 ↑8%，并核查房型配置与含早策略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2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执行约束：ARI 调整每次不超过 8%，每周不超过 2 次；不得与表 A 结论叠加执行——同日只执行优先级更高的一条，优先级 表 A &gt; 表 C。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市场渗透指数（MPI）判定表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MPI = 本店 OCC ÷ 竞争组合 OCC × 100。&gt;100 表示份额领先。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2" cy="37856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1435"/>
                <a:gridCol w="1828506"/>
                <a:gridCol w="7488171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MPI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判定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动作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&gt;110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份额领先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优先提价（走表 C 提价分支）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100–110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健康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维持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95–100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略弱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检查 OTA 曝光 / 挂牌 / 点评分；补挂牌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85–95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落后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降价 ↓5% 或增加 OTA 广告投放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6510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&lt;85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严重落后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启动《应急方案 L2-E1》：降价 ↓10% + 全员直销动员 + 48 小时复盘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 D 在表 O 中优先级最低（第 6 级）：MPI 多为诊断信号而非动作指令，先用它解释「为什么」，再回表 A / 表 C 取动作。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05811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M09 重点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1058113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三角诊断法：MPI × ARI = RGI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5214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16677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389888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1609344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63624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四种典型组合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1993392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高 + ARI 高 → 卖得又多又贵 → 还能再提，试探 ↑3–5%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高 + ARI 低 → 靠低价换量 → 提价，份额已稳，该收割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低 + ARI 高 → 太贵卖不动 → 降价或加价值（含早/升级）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MPI 低 + ARI 低 → 产品/口碑出问题 → 先查点评和渠道曝光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041904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3041904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04672" y="3261360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215640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为什么不能只看一个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645408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只看 MPI：可能是在赔本赚吆喝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只看 ARI：可能是卖不动还死撑价格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两个一起看，才能分清是「价格问题」还是「产品问题」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4693920"/>
            <a:ext cx="11058113" cy="1469136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693920"/>
            <a:ext cx="50292" cy="1469136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4672" y="4913376"/>
            <a:ext cx="402336" cy="402336"/>
          </a:xfrm>
          <a:prstGeom prst="ellipse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6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7656"/>
            <a:ext cx="10052273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诊断之后怎么办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5297424"/>
            <a:ext cx="10052273" cy="792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诊断只负责定性，动作还是要回到《法典》查表。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40"/>
              </a:spcAft>
            </a:pPr>
            <a:r>
              <a:rPr sz="14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诊断 → 表 C（调价格定位）→ 表 A（定具体幅度）→ 表 O（有冲突时仲裁）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56032"/>
            <a:ext cx="1097280" cy="457200"/>
          </a:xfrm>
          <a:prstGeom prst="roundRect">
            <a:avLst>
              <a:gd name="adj" fmla="val 2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9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表 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47088" y="274320"/>
            <a:ext cx="1060704" cy="237744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《法典》判定表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17520" y="256032"/>
            <a:ext cx="8607521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阈值逐字照抄 SPEC，不得改动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47088" y="566928"/>
            <a:ext cx="9777953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决策优先级与冲突仲裁表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316736"/>
            <a:ext cx="11058113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当多张表给出不同动作时，严格按以下优先级执行。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1755648"/>
          <a:ext cx="11058111" cy="37856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0781"/>
                <a:gridCol w="2281832"/>
                <a:gridCol w="6845498"/>
              </a:tblGrid>
              <a:tr h="530352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优先级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表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FFFFFF"/>
                          </a:solidFill>
                          <a:latin typeface="Arial"/>
                          <a:ea typeface="微软雅黑"/>
                          <a:cs typeface="Arial"/>
                        </a:rPr>
                        <a:t>场景</a:t>
                      </a:r>
                    </a:p>
                  </a:txBody>
                  <a:tcPr marL="64008" marR="64008" marT="22860" marB="22860" anchor="ctr">
                    <a:solidFill>
                      <a:srgbClr val="1B3A5C"/>
                    </a:solidFill>
                    <a:lnL w="9525" cap="flat" cmpd="sng" algn="ctr">
                      <a:solidFill>
                        <a:srgbClr val="FFFFFF"/>
                      </a:solidFill>
                    </a:lnL>
                    <a:lnR w="9525" cap="flat" cmpd="sng" algn="ctr">
                      <a:solidFill>
                        <a:srgbClr val="FFFFFF"/>
                      </a:solidFill>
                    </a:lnR>
                    <a:lnT w="9525" cap="flat" cmpd="sng" algn="ctr">
                      <a:solidFill>
                        <a:srgbClr val="FFFFFF"/>
                      </a:solidFill>
                    </a:lnT>
                    <a:lnB w="9525" cap="flat" cmpd="sng" algn="ctr">
                      <a:solidFill>
                        <a:srgbClr val="FFFFFF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1（最高）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表 L 应急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异常事件，覆盖一切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2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表 B 库存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库存安全（超售 / 关房）优先于价格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3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表 A 价格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常规价格调整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4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表 C ARI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竞争定位微调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5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表 H 渠道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渠道开关</a:t>
                      </a:r>
                    </a:p>
                  </a:txBody>
                  <a:tcPr marL="64008" marR="64008" marT="22860" marB="22860" anchor="ctr">
                    <a:solidFill>
                      <a:srgbClr val="FFFFFF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  <a:tr h="542544">
                <a:tc>
                  <a:txBody>
                    <a:bodyPr wrap="square"/>
                    <a:lstStyle/>
                    <a:p>
                      <a:pPr algn="l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1" i="0">
                          <a:solidFill>
                            <a:srgbClr val="1B3A5C"/>
                          </a:solidFill>
                          <a:latin typeface="Arial"/>
                          <a:ea typeface="微软雅黑"/>
                          <a:cs typeface="Arial"/>
                        </a:rPr>
                        <a:t>6（最低）</a:t>
                      </a:r>
                    </a:p>
                  </a:txBody>
                  <a:tcPr marL="64008" marR="64008" marT="22860" marB="22860" anchor="ctr">
                    <a:solidFill>
                      <a:srgbClr val="F2F0EB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表 D MPI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lnSpc>
                          <a:spcPct val="114000"/>
                        </a:lnSpc>
                        <a:spcAft>
                          <a:spcPts val="0"/>
                        </a:spcAft>
                      </a:pPr>
                      <a:r>
                        <a:rPr sz="1300" b="0" i="0">
                          <a:solidFill>
                            <a:srgbClr val="1F2933"/>
                          </a:solidFill>
                          <a:latin typeface="Arial"/>
                          <a:ea typeface="微软雅黑"/>
                          <a:cs typeface="Arial"/>
                        </a:rPr>
                        <a:t>份额诊断，多为分析而非动作</a:t>
                      </a:r>
                    </a:p>
                  </a:txBody>
                  <a:tcPr marL="64008" marR="64008" marT="22860" marB="22860" anchor="ctr">
                    <a:solidFill>
                      <a:srgbClr val="FAFAF8"/>
                    </a:solidFill>
                    <a:lnL w="9525" cap="flat" cmpd="sng" algn="ctr">
                      <a:solidFill>
                        <a:srgbClr val="E1E5EA"/>
                      </a:solidFill>
                    </a:lnL>
                    <a:lnR w="9525" cap="flat" cmpd="sng" algn="ctr">
                      <a:solidFill>
                        <a:srgbClr val="E1E5EA"/>
                      </a:solidFill>
                    </a:lnR>
                    <a:lnT w="9525" cap="flat" cmpd="sng" algn="ctr">
                      <a:solidFill>
                        <a:srgbClr val="E1E5EA"/>
                      </a:solidFill>
                    </a:lnT>
                    <a:lnB w="9525" cap="flat" cmpd="sng" algn="ctr">
                      <a:solidFill>
                        <a:srgbClr val="E1E5EA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687568"/>
            <a:ext cx="11058113" cy="475488"/>
          </a:xfrm>
          <a:prstGeom prst="roundRect">
            <a:avLst>
              <a:gd name="adj" fmla="val 7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5687568"/>
            <a:ext cx="50292" cy="4754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49808" y="5788152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关键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26464" y="5760720"/>
            <a:ext cx="10015697" cy="3291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冲突处理铁律：① 同日只执行优先级最高的那一条动作，其余记录在《观察清单》；② 若最高优先级动作为「维持」，则顺延执行下一优先级；③ 所有冲突与取舍必须写入《调价台账》备注栏。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讲师示范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29968" y="274320"/>
            <a:ext cx="9595073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M09 · 表 O 仲裁示范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讲师示范：两个表打架了怎么办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66928" y="14813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13232" y="15651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70432" y="15361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场景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7248" y="15727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55264" y="15361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云璟酒店 7 月某日，D4 低谷日。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预测 OCC 62%，Pickup 偏差 −8%（落后），当前 BAR ¥680，ARI 92。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210616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13232" y="218998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216103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查表 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127248" y="219760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255264" y="216103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OCC 62% 落在「55–70%」行，偏差落后 8% 落在「落后 3–10%」列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→ 表 A 结论：↓5%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273100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13232" y="281482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70432" y="278587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查表 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7248" y="282244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55264" y="278587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ARI 92 落在「90–97%」档，判定「略低」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→ 表 C 结论：预测 OCC ≥80% 才提 3%，本例 OCC 62% → 维持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335584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13232" y="343966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70432" y="341071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再查表 C 的另一种读法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127248" y="344728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255264" y="341071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若按「偏低」档（80–90）处理 → ↑5%。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这就与表 A 的 ↓5% 直接冲突。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" y="398068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13232" y="406450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0432" y="403555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查表 O 仲裁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27248" y="407212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55264" y="403555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 A 优先级 3，表 C 优先级 4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→ 执行 ↓5%，把表 C 的提价建议记入《观察清单》，一周后再看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605528"/>
            <a:ext cx="11058113" cy="51511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13232" y="4689348"/>
            <a:ext cx="347472" cy="347472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4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70432" y="4660392"/>
            <a:ext cx="187451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为什么这么判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127248" y="4696968"/>
            <a:ext cx="10972" cy="332232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255264" y="4660392"/>
            <a:ext cx="8260049" cy="40538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当前的病是「卖不动」，不是「卖便宜了」。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先解决量的问题，量回来了价自然能提。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14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反过来先提价，只会让量更少，陷入恶性循环。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230368"/>
            <a:ext cx="11058113" cy="932688"/>
          </a:xfrm>
          <a:prstGeom prst="roundRect">
            <a:avLst>
              <a:gd name="adj" fmla="val 6000"/>
            </a:avLst>
          </a:prstGeom>
          <a:solidFill>
            <a:srgbClr val="F5ED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230368"/>
            <a:ext cx="50292" cy="93268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86384" y="5321808"/>
            <a:ext cx="1060091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15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查表结论：仲裁结论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86384" y="5669280"/>
            <a:ext cx="10600913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执行表 A 的 ↓5%（BAR ¥680 → ¥646）。表 C 的提价建议写入《观察清单》。
冲突与取舍必须记入《调价台账》备注栏——这是事后复盘的唯一依据。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298448" cy="347472"/>
          </a:xfrm>
          <a:prstGeom prst="roundRect">
            <a:avLst>
              <a:gd name="adj" fmla="val 30000"/>
            </a:avLst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学员跟练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M09 随堂练：三个多表冲突场景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11058113" cy="148132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1481328"/>
          </a:xfrm>
          <a:prstGeom prst="rect">
            <a:avLst/>
          </a:prstGeom>
          <a:solidFill>
            <a:srgbClr val="D9832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591056"/>
            <a:ext cx="10509473" cy="12618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场景一：OCC 预测 88%，Pickup 领先 12%，ARI 118，MPI 106。表 A 说 ↑15%，表 C 说 ↓5%。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场景二：OCC 预测 45%，Pickup 落后 15%，ARI 85，MPI 88。表 A 说 ↓15%，表 C 说 ↑5%，表 D 说启动应急。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场景三：OCC 预测 96%，Pickup 持平，ARI 101，MPI 112，但当天有暴雨预警，48h Pickup 落后 45%。</a:t>
            </a:r>
          </a:p>
          <a:p>
            <a:pPr algn="l">
              <a:lnSpc>
                <a:spcPct val="136000"/>
              </a:lnSpc>
              <a:spcBef>
                <a:spcPts val="0"/>
              </a:spcBef>
              <a:spcAft>
                <a:spcPts val="260"/>
              </a:spcAft>
            </a:pPr>
            <a:r>
              <a:rPr sz="15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请分别给出最终动作，并说明依据。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145536"/>
            <a:ext cx="11058113" cy="2359152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68096" y="3291840"/>
            <a:ext cx="1188720" cy="274320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答题区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66543" y="3291840"/>
            <a:ext cx="9320753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要求：每个场景都要写出「执行什么 + 依据表 X + 为什么」。只写答案不给分。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77824" y="3923141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77824" y="4215749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7824" y="4508357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77824" y="4800965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7824" y="5093573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7824" y="5386181"/>
            <a:ext cx="10436321" cy="10058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566928" y="5559552"/>
            <a:ext cx="11058113" cy="60350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5559552"/>
            <a:ext cx="50292" cy="60350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749808" y="572414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26464" y="5632704"/>
            <a:ext cx="10015697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先列出每张表的结论，再查表 O 定优先级，写清仲裁理由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AF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274320"/>
            <a:ext cx="1481328" cy="347472"/>
          </a:xfrm>
          <a:prstGeom prst="roundRect">
            <a:avLst>
              <a:gd name="adj" fmla="val 30000"/>
            </a:avLst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2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本模块小结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31520"/>
            <a:ext cx="1105811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M09 小结：别人是参考，表 O 是裁判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243584"/>
            <a:ext cx="1005840" cy="4114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72768" y="1258214"/>
            <a:ext cx="10052273" cy="11887"/>
          </a:xfrm>
          <a:prstGeom prst="rect">
            <a:avLst/>
          </a:prstGeom>
          <a:solidFill>
            <a:srgbClr val="E1E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66928" y="1481328"/>
            <a:ext cx="6026671" cy="3950208"/>
          </a:xfrm>
          <a:prstGeom prst="roundRect">
            <a:avLst>
              <a:gd name="adj" fmla="val 5500"/>
            </a:avLst>
          </a:prstGeom>
          <a:solidFill>
            <a:srgbClr val="F2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81328"/>
            <a:ext cx="50292" cy="3950208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609344"/>
            <a:ext cx="5551183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这一模块你要带走的</a:t>
            </a:r>
          </a:p>
        </p:txBody>
      </p:sp>
      <p:sp>
        <p:nvSpPr>
          <p:cNvPr id="10" name="Oval 9"/>
          <p:cNvSpPr/>
          <p:nvPr/>
        </p:nvSpPr>
        <p:spPr>
          <a:xfrm>
            <a:off x="804672" y="204825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70432" y="199339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ARI 看贵不贵，MPI 看份额，两个一起看才不会误判</a:t>
            </a:r>
          </a:p>
        </p:txBody>
      </p:sp>
      <p:sp>
        <p:nvSpPr>
          <p:cNvPr id="12" name="Oval 11"/>
          <p:cNvSpPr/>
          <p:nvPr/>
        </p:nvSpPr>
        <p:spPr>
          <a:xfrm>
            <a:off x="804672" y="3176016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70432" y="312115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诊断只负责定性，动作还是要回《法典》查表</a:t>
            </a:r>
          </a:p>
        </p:txBody>
      </p:sp>
      <p:sp>
        <p:nvSpPr>
          <p:cNvPr id="14" name="Oval 13"/>
          <p:cNvSpPr/>
          <p:nvPr/>
        </p:nvSpPr>
        <p:spPr>
          <a:xfrm>
            <a:off x="804672" y="4303775"/>
            <a:ext cx="274320" cy="274320"/>
          </a:xfrm>
          <a:prstGeom prst="ellipse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1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70432" y="4248912"/>
            <a:ext cx="5185423" cy="1054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冲突时按表 O：应急 &gt; 库存 &gt; 价格 &gt; 定位 &gt; 渠道 &gt; 诊断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31343" y="1481328"/>
            <a:ext cx="4793697" cy="3950208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12700">
            <a:solidFill>
              <a:srgbClr val="E1E5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050799" y="1609344"/>
            <a:ext cx="435478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50" b="1" i="0">
                <a:solidFill>
                  <a:srgbClr val="1B3A5C"/>
                </a:solidFill>
                <a:latin typeface="Arial"/>
                <a:ea typeface="微软雅黑"/>
                <a:cs typeface="Arial"/>
              </a:rPr>
              <a:t>当堂默写清单（70–85 min）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50799" y="203911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9983" y="1993392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50799" y="212586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79983" y="2080142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050799" y="221261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79983" y="2166893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C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50799" y="229936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79983" y="2253644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50799" y="238611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379983" y="2340395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50799" y="247286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79983" y="2427145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R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050799" y="255961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379983" y="2513896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50799" y="264636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79983" y="2600647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50799" y="273311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379983" y="2687398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七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050799" y="281986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379983" y="2774148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档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50799" y="290661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379983" y="2860899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050799" y="299337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7379983" y="2947650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50799" y="308012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79983" y="3034401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050799" y="316687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379983" y="3121152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050799" y="325362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7379983" y="3207902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050799" y="334037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79983" y="3294653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D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050799" y="342712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7379983" y="3381404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050799" y="351387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379983" y="3468155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M</a:t>
            </a:r>
          </a:p>
        </p:txBody>
      </p:sp>
      <p:sp>
        <p:nvSpPr>
          <p:cNvPr id="54" name="Rectangle 53"/>
          <p:cNvSpPr/>
          <p:nvPr/>
        </p:nvSpPr>
        <p:spPr>
          <a:xfrm>
            <a:off x="7050799" y="360062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7379983" y="3554905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P</a:t>
            </a:r>
          </a:p>
        </p:txBody>
      </p:sp>
      <p:sp>
        <p:nvSpPr>
          <p:cNvPr id="56" name="Rectangle 55"/>
          <p:cNvSpPr/>
          <p:nvPr/>
        </p:nvSpPr>
        <p:spPr>
          <a:xfrm>
            <a:off x="7050799" y="368737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7379983" y="3641656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I</a:t>
            </a:r>
          </a:p>
        </p:txBody>
      </p:sp>
      <p:sp>
        <p:nvSpPr>
          <p:cNvPr id="58" name="Rectangle 57"/>
          <p:cNvSpPr/>
          <p:nvPr/>
        </p:nvSpPr>
        <p:spPr>
          <a:xfrm>
            <a:off x="7050799" y="377412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379983" y="3728407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050799" y="386087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7379983" y="3815158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五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050799" y="394762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379983" y="3901908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档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050799" y="403437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7379983" y="3988659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66" name="Rectangle 65"/>
          <p:cNvSpPr/>
          <p:nvPr/>
        </p:nvSpPr>
        <p:spPr>
          <a:xfrm>
            <a:off x="7050799" y="412113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379983" y="4075410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·</a:t>
            </a:r>
          </a:p>
        </p:txBody>
      </p:sp>
      <p:sp>
        <p:nvSpPr>
          <p:cNvPr id="68" name="Rectangle 67"/>
          <p:cNvSpPr/>
          <p:nvPr/>
        </p:nvSpPr>
        <p:spPr>
          <a:xfrm>
            <a:off x="7050799" y="420788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7379983" y="4162161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050799" y="429463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379983" y="4248912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表</a:t>
            </a:r>
          </a:p>
        </p:txBody>
      </p:sp>
      <p:sp>
        <p:nvSpPr>
          <p:cNvPr id="72" name="Rectangle 71"/>
          <p:cNvSpPr/>
          <p:nvPr/>
        </p:nvSpPr>
        <p:spPr>
          <a:xfrm>
            <a:off x="7050799" y="4381382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379983" y="4335662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050799" y="4468133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79983" y="4422413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O</a:t>
            </a:r>
          </a:p>
        </p:txBody>
      </p:sp>
      <p:sp>
        <p:nvSpPr>
          <p:cNvPr id="76" name="Rectangle 75"/>
          <p:cNvSpPr/>
          <p:nvPr/>
        </p:nvSpPr>
        <p:spPr>
          <a:xfrm>
            <a:off x="7050799" y="4554884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7379983" y="4509164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（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050799" y="464163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379983" y="4595915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优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050799" y="4728385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379983" y="4682665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先</a:t>
            </a:r>
          </a:p>
        </p:txBody>
      </p:sp>
      <p:sp>
        <p:nvSpPr>
          <p:cNvPr id="82" name="Rectangle 81"/>
          <p:cNvSpPr/>
          <p:nvPr/>
        </p:nvSpPr>
        <p:spPr>
          <a:xfrm>
            <a:off x="7050799" y="4815136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379983" y="4769416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级</a:t>
            </a:r>
          </a:p>
        </p:txBody>
      </p:sp>
      <p:sp>
        <p:nvSpPr>
          <p:cNvPr id="84" name="Rectangle 83"/>
          <p:cNvSpPr/>
          <p:nvPr/>
        </p:nvSpPr>
        <p:spPr>
          <a:xfrm>
            <a:off x="7050799" y="4901887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379983" y="4856167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与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050799" y="498863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79983" y="4942918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三</a:t>
            </a:r>
          </a:p>
        </p:txBody>
      </p:sp>
      <p:sp>
        <p:nvSpPr>
          <p:cNvPr id="88" name="Rectangle 87"/>
          <p:cNvSpPr/>
          <p:nvPr/>
        </p:nvSpPr>
        <p:spPr>
          <a:xfrm>
            <a:off x="7050799" y="5075388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379983" y="5029668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条</a:t>
            </a:r>
          </a:p>
        </p:txBody>
      </p:sp>
      <p:sp>
        <p:nvSpPr>
          <p:cNvPr id="90" name="Rectangle 89"/>
          <p:cNvSpPr/>
          <p:nvPr/>
        </p:nvSpPr>
        <p:spPr>
          <a:xfrm>
            <a:off x="7050799" y="5162139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379983" y="5116419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铁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050799" y="5248890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379983" y="5203170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律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050799" y="5335641"/>
            <a:ext cx="219456" cy="219456"/>
          </a:xfrm>
          <a:prstGeom prst="rect">
            <a:avLst/>
          </a:prstGeom>
          <a:noFill/>
          <a:ln w="13970">
            <a:solidFill>
              <a:srgbClr val="B889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7379983" y="5289921"/>
            <a:ext cx="4135329" cy="3188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6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）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66928" y="5468112"/>
            <a:ext cx="11058113" cy="694944"/>
          </a:xfrm>
          <a:prstGeom prst="roundRect">
            <a:avLst>
              <a:gd name="adj" fmla="val 7000"/>
            </a:avLst>
          </a:prstGeom>
          <a:solidFill>
            <a:srgbClr val="E9F2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566928" y="5468112"/>
            <a:ext cx="50292" cy="694944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ounded Rectangle 97"/>
          <p:cNvSpPr/>
          <p:nvPr/>
        </p:nvSpPr>
        <p:spPr>
          <a:xfrm>
            <a:off x="749808" y="5678424"/>
            <a:ext cx="566928" cy="274320"/>
          </a:xfrm>
          <a:prstGeom prst="roundRect">
            <a:avLst>
              <a:gd name="adj" fmla="val 30000"/>
            </a:avLst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05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动作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426464" y="5541264"/>
            <a:ext cx="10015697" cy="54864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160"/>
              </a:spcAft>
            </a:pPr>
            <a:r>
              <a:rPr sz="1350" b="0" i="0">
                <a:solidFill>
                  <a:srgbClr val="1F2933"/>
                </a:solidFill>
                <a:latin typeface="Arial"/>
                <a:ea typeface="微软雅黑"/>
                <a:cs typeface="Arial"/>
              </a:rPr>
              <a:t>L2 结业考核：笔试 ≥80 + 实操 ≥85 + 出勤 ≥90%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52606D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1B3A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969" cy="182880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766560"/>
            <a:ext cx="12191969" cy="91440"/>
          </a:xfrm>
          <a:prstGeom prst="rect">
            <a:avLst/>
          </a:prstGeom>
          <a:solidFill>
            <a:srgbClr val="2E7D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463040" y="3840480"/>
            <a:ext cx="3840480" cy="3840480"/>
          </a:xfrm>
          <a:prstGeom prst="ellipse">
            <a:avLst/>
          </a:prstGeom>
          <a:solidFill>
            <a:srgbClr val="2C528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31649" y="-1005840"/>
            <a:ext cx="3474720" cy="3474720"/>
          </a:xfrm>
          <a:prstGeom prst="ellipse">
            <a:avLst/>
          </a:prstGeom>
          <a:solidFill>
            <a:srgbClr val="2048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188720"/>
            <a:ext cx="914400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酒店收益管理学院 · HRMA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1700784"/>
            <a:ext cx="9692640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你现在能独立负责一家店的收益了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2926080"/>
            <a:ext cx="2743200" cy="32004"/>
          </a:xfrm>
          <a:prstGeom prst="rect">
            <a:avLst/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8368" y="32369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预测、定价、库存、渠道、竞争——五个维度你已经全部走通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" y="36941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回到岗位先用三个月，用真实数据校准表 E、表 C、表 F 的阈值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4151376"/>
            <a:ext cx="96926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5EDE0"/>
                </a:solidFill>
                <a:latin typeface="Arial"/>
                <a:ea typeface="微软雅黑"/>
                <a:cs typeface="Arial"/>
              </a:rPr>
              <a:t>L3 等着你：从管好一家店，到管好一个体系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5504688"/>
            <a:ext cx="7315200" cy="548640"/>
          </a:xfrm>
          <a:prstGeom prst="roundRect">
            <a:avLst>
              <a:gd name="adj" fmla="val 14000"/>
            </a:avLst>
          </a:prstGeom>
          <a:solidFill>
            <a:srgbClr val="B889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rIns="36576" tIns="9144" bIns="9144"/>
          <a:lstStyle/>
          <a:p>
            <a:pPr algn="ctr">
              <a:lnSpc>
                <a:spcPct val="100000"/>
              </a:lnSpc>
            </a:pPr>
            <a:r>
              <a:rPr sz="1800" b="1" i="0">
                <a:solidFill>
                  <a:srgbClr val="FFFFFF"/>
                </a:solidFill>
                <a:latin typeface="Arial"/>
                <a:ea typeface="微软雅黑"/>
                <a:cs typeface="Arial"/>
              </a:rPr>
              <a:t>看数 → 查表 → 执行 → 记录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55761" y="6309360"/>
            <a:ext cx="5669280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HRMA · 酒店收益管理学院</a:t>
            </a:r>
            <a:r>
              <a:rPr sz="950" b="0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    </a:t>
            </a:r>
            <a:r>
              <a:rPr sz="950" b="1" i="0">
                <a:solidFill>
                  <a:srgbClr val="B8894A"/>
                </a:solidFill>
                <a:latin typeface="Arial"/>
                <a:ea typeface="微软雅黑"/>
                <a:cs typeface="Arial"/>
              </a:rPr>
              <a:t>P36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