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【本页讲授时长】6 分钟</a:t>
            </a:r>
          </a:p>
          <a:p>
            <a:r>
              <a:t>【开场引入（照读即可）】第一句话就要把这套课的方法论说清楚：我们不教你思考，我们教你查表。</a:t>
            </a:r>
          </a:p>
          <a:p>
            <a:r>
              <a:t>【要举的例子】「收益管理听起来很玄，其实就是把每天要做的事列成表，然后对着做。」</a:t>
            </a:r>
          </a:p>
          <a:p>
            <a:r>
              <a:t>【要问学员的问题】「你们觉得收益经理每天都在干什么？」收集答案，然后说：其实 80% 是重复动作。</a:t>
            </a:r>
          </a:p>
          <a:p>
            <a:r>
              <a:t>【容易讲错 / 被问倒的地方】学员可能会质疑「查表能叫专业吗」。回答：先照做，查三个月表你自然就懂了。</a:t>
            </a:r>
          </a:p>
          <a:p>
            <a:r>
              <a:t>【补充】强调：L1 不许讲太多原理，讲多了学员反而会开始「思考」，一思考就出错。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【本页讲授时长】8 分钟</a:t>
            </a:r>
          </a:p>
          <a:p>
            <a:r>
              <a:t>【开场引入（照读即可）】先别急着讲内容，第一页就告诉学员终点在哪儿。人有了终点，才有耐心走过程。</a:t>
            </a:r>
          </a:p>
          <a:p>
            <a:r>
              <a:t>【要举的例子】把入学时和结业时的状态对比念一遍，让学员自己感受差距。</a:t>
            </a:r>
          </a:p>
          <a:p>
            <a:r>
              <a:t>【要问学员的问题】「你们中间有多少人现在能说出 RevPAR 怎么算？」举手的人大概一半——这就是起点。</a:t>
            </a:r>
          </a:p>
          <a:p>
            <a:r>
              <a:t>【容易讲错 / 被问倒的地方】不要把「怎么衡量学会了」讲成宣读纪律，要说清楚这是在保护他们的学习投入。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【本页讲授时长】5 分钟</a:t>
            </a:r>
          </a:p>
          <a:p>
            <a:r>
              <a:t>【开场引入（照读即可）】快速过一遍地图，让学员知道接下来几周要经历什么。</a:t>
            </a:r>
          </a:p>
          <a:p>
            <a:r>
              <a:t>【要举的例子】重点标记出那个「最重」的模块，告诉他们这里要花最多力气。</a:t>
            </a:r>
          </a:p>
          <a:p>
            <a:r>
              <a:t>【要问学员的问题】「哪一个模块最重要？」</a:t>
            </a:r>
          </a:p>
          <a:p>
            <a:r>
              <a:t>【容易讲错 / 被问倒的地方】不要在这里展开任何具体内容，学员会失去耐心。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【本页讲授时长】12 分钟</a:t>
            </a:r>
          </a:p>
          <a:p>
            <a:r>
              <a:t>【开场引入（照读即可）】这页是整门课最重要的一页，花 12 分钟都不多。后面所有内容都是这四个字的展开。</a:t>
            </a:r>
          </a:p>
          <a:p>
            <a:r>
              <a:t>【要举的例子】「收益经理的一天，就是这四个动作循环一天。」然后逐条念。</a:t>
            </a:r>
          </a:p>
          <a:p>
            <a:r>
              <a:t>【要问学员的问题】「你们觉得这四步里，哪一步最容易被人忽略？」答案基本都会是第四步。</a:t>
            </a:r>
          </a:p>
          <a:p>
            <a:r>
              <a:t>【容易讲错 / 被问倒的地方】要重点讲为什么第四步最重要——没有记录就无法复盘，无法复盘就永远靠感觉。</a:t>
            </a:r>
          </a:p>
          <a:p>
            <a:r>
              <a:t>【补充】讲完可以让学员齐声念一遍这四步，形成肌肉记忆。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【开场引入（照读即可）】这一模块看似基础，但它是后面所有东西的地基，学员在这里犯错会一路错到底。</a:t>
            </a:r>
          </a:p>
          <a:p>
            <a:r>
              <a:t>【要举的例子】「很多人干了三年，ADR 的分母都用错了。」</a:t>
            </a:r>
          </a:p>
          <a:p>
            <a:r>
              <a:t>【要问学员的问题】「RevPAR 和 ADR 有什么区别？」</a:t>
            </a:r>
          </a:p>
          <a:p>
            <a:r>
              <a:t>【容易讲错 / 被问倒的地方】不要跳过口径陷阱直接讲公式，跳过的学员后面算表 A 会全错。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【开场引入（照读即可）】不要一口气念完八个指标，念完没人记得住。重点是讲透三个口径陷阱。</a:t>
            </a:r>
          </a:p>
          <a:p>
            <a:r>
              <a:t>【要举的例子】OCC 的分母是「可售」不是「总」——有 10 间房在装修，分母就要减 10。</a:t>
            </a:r>
          </a:p>
          <a:p>
            <a:r>
              <a:t>【要问学员的问题】「我们店上个月 OCC 是多少？」说不上来的，说明平时根本没看数。</a:t>
            </a:r>
          </a:p>
          <a:p>
            <a:r>
              <a:t>【容易讲错 / 被问倒的地方】学员常把 RevPAR 和 ADR 混为一谈。用一句话区分：ADR 是卖出去的均价，RevPAR 是全部房间的均价。</a:t>
            </a:r>
          </a:p>
          <a:p>
            <a:r>
              <a:t>【补充】TrevPAR 和 RevPE 是同一个东西，统一用 TrevPAR，不要让学员记两个词。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【开场引入（照读即可）】这一页要慢慢讲，每一个陷阱都停下来让学员算一遍。</a:t>
            </a:r>
          </a:p>
          <a:p>
            <a:r>
              <a:t>【要举的例子】用云璟酒店的数字现场算：320 间房、12 间装修、在手 265 间。</a:t>
            </a:r>
          </a:p>
          <a:p>
            <a:r>
              <a:t>【要问学员的问题】「如果分母用错，OCC 会算成多少？」让学员自己算出偏差。</a:t>
            </a:r>
          </a:p>
          <a:p>
            <a:r>
              <a:t>【容易讲错 / 被问倒的地方】学员最容易在陷阱二栽跟头，因为直觉上会除以「今年」。要反复强调。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【开场引入（照读即可）】这张表是学员回去最先用上的东西，要讲透。</a:t>
            </a:r>
          </a:p>
          <a:p>
            <a:r>
              <a:t>【要举的例子】「上个月我们 OCC 涨了但 RevPAR 跌了，可能是什么原因？」</a:t>
            </a:r>
          </a:p>
          <a:p>
            <a:r>
              <a:t>【要问学员的问题】让学员自己举一个自己酒店的例子套进来。</a:t>
            </a:r>
          </a:p>
          <a:p>
            <a:r>
              <a:t>【容易讲错 / 被问倒的地方】注意：体检表只指引「往哪查」，不直接给答案。答案要查表。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【开场引入（照读即可）】这题是 M01 的守门题。算不对的学员不许进 M02。</a:t>
            </a:r>
          </a:p>
          <a:p>
            <a:r>
              <a:t>【要举的例子】让学员上台板书，其他人在下面算。</a:t>
            </a:r>
          </a:p>
          <a:p>
            <a:r>
              <a:t>【要问学员的问题】「RGI 超过 100 说明什么？」</a:t>
            </a:r>
          </a:p>
          <a:p>
            <a:r>
              <a:t>【容易讲错 / 被问倒的地方】标准答案：OCC 87%、ADR ¥618、RevPAR ¥538、MPI 111.5、ARI 96.6、RGI 107.7。</a:t>
            </a:r>
          </a:p>
          <a:p>
            <a:r>
              <a:t>【补充】RGI 107.7 说明整体跑赢竞争组合，但 ARI 96.6 说明卖得比竞对便宜——是「靠量取胜」，下一步该提价。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【开场引入（照读即可）】默写要求说清楚，让学员知道课后要背什么。</a:t>
            </a:r>
          </a:p>
          <a:p>
            <a:r>
              <a:t>【要举的例子】强调下一模块是找数据，找不到数据前面算的都没用。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【开场引入（照读即可）】这一模块对不同系统背景的学员价值差异很大，要照顾到用国产 PMS 的学员。</a:t>
            </a:r>
          </a:p>
          <a:p>
            <a:r>
              <a:t>【要举的例子】「同样的东西，在 Opera 里叫 A，在西软里叫 B，但本质是同一个。」</a:t>
            </a:r>
          </a:p>
          <a:p>
            <a:r>
              <a:t>【要问学员的问题】「你们酒店用什么系统？」摸底，然后针对性讲映射。</a:t>
            </a:r>
          </a:p>
          <a:p>
            <a:r>
              <a:t>【容易讲错 / 被问倒的地方】不要针对某一个系统讲太深，我们讲的是「找什么」，不是「点哪里」。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【开场引入（照读即可）】这张表的价值在于让学员明白：系统换了，但概念没换。</a:t>
            </a:r>
          </a:p>
          <a:p>
            <a:r>
              <a:t>【要举的例子】「你要找的就是这四个东西，不管你用什么系统。」</a:t>
            </a:r>
          </a:p>
          <a:p>
            <a:r>
              <a:t>【要问学员的问题】「你们系统的房价码是怎么命名的？」让学员对照自己的系统。</a:t>
            </a:r>
          </a:p>
          <a:p>
            <a:r>
              <a:t>【容易讲错 / 被问倒的地方】学员可能会问具体操作路径。回答：课后我单独看你们的系统，课上讲通用逻辑。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【开场引入（照读即可）】这份清单要打印出来贴在工位上，每天早上照着勾。</a:t>
            </a:r>
          </a:p>
          <a:p>
            <a:r>
              <a:t>【要举的例子】「多抓的数据是负担，少抓的数据是风险。」</a:t>
            </a:r>
          </a:p>
          <a:p>
            <a:r>
              <a:t>【要问学员的问题】「如果只能抓三个数，你抓哪三个？」答案是 OCC、在手、竞对价。</a:t>
            </a:r>
          </a:p>
          <a:p>
            <a:r>
              <a:t>【容易讲错 / 被问倒的地方】强调时间戳：07:30 就是 07:30，晚一小时数据就变了。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【开场引入（照读即可）】脏数据是真实工作中最常遇到的问题，学员回岗位立刻会碰到。</a:t>
            </a:r>
          </a:p>
          <a:p>
            <a:r>
              <a:t>【要举的例子】「上个月你们的报表里，有没有哪些数字是自己都不信的？」</a:t>
            </a:r>
          </a:p>
          <a:p>
            <a:r>
              <a:t>【要问学员的问题】「怎么快速判断一份报表可不可信？」答案是交叉验算：OCC × 可售房晚 应该等于 已售房晚。</a:t>
            </a:r>
          </a:p>
          <a:p>
            <a:r>
              <a:t>【容易讲错 / 被问倒的地方】强调交叉验算这一招，比讲五种脏数据更重要。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【开场引入（照读即可）】预告 M03 是整个 L1 的重心，让学员有心理准备。</a:t>
            </a:r>
          </a:p>
          <a:p>
            <a:r>
              <a:t>【要举的例子】「接下来这个模块，占你们 L1 认证一半的分数。」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【开场引入（照读即可）】明确告诉学员：这个模块占认证一半分数，6 个课时，要练到形成肌肉记忆。</a:t>
            </a:r>
          </a:p>
          <a:p>
            <a:r>
              <a:t>【要举的例子】「M01、M02 是准备，M03 才是真正的干活。」</a:t>
            </a:r>
          </a:p>
          <a:p>
            <a:r>
              <a:t>【要问学员的问题】「你们觉得一天里什么时候做收益管理最合适？」答案：早上，因为要赶在客人预订前。</a:t>
            </a:r>
          </a:p>
          <a:p>
            <a:r>
              <a:t>【容易讲错 / 被问倒的地方】不要在这一模块讲新概念，全部时间用来练流程。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【开场引入（照读即可）】这张时间表要逐条念，每个时间点的耗时上限都要强调。</a:t>
            </a:r>
          </a:p>
          <a:p>
            <a:r>
              <a:t>【要举的例子】「10:30 前必须全部做完，做不完说明你某一环节卡住了。」</a:t>
            </a:r>
          </a:p>
          <a:p>
            <a:r>
              <a:t>【要问学员的问题】「为什么是早上做，不是下午做？」因为客人早上在订房。</a:t>
            </a:r>
          </a:p>
          <a:p>
            <a:r>
              <a:t>【容易讲错 / 被问倒的地方】学员容易漏掉 17:00 的二次巡检，要强调尾房是当天最后的机会。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【开场引入（照读即可）】把 90 分钟的流程压缩成三个关键节点，让学员先记住骨架。</a:t>
            </a:r>
          </a:p>
          <a:p>
            <a:r>
              <a:t>【要举的例子】「最容易被忘掉的是哪一步？」答案是撤限制条件。</a:t>
            </a:r>
          </a:p>
          <a:p>
            <a:r>
              <a:t>【要问学员的问题】「为什么要记台账？」因为不记就无法复盘。</a:t>
            </a:r>
          </a:p>
          <a:p>
            <a:r>
              <a:t>【容易讲错 / 被问倒的地方】学员可能觉得记台账麻烦。告诉他：这是保护你自己的证据。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【本页讲授时长】25 分钟</a:t>
            </a:r>
          </a:p>
          <a:p>
            <a:r>
              <a:t>【开场引入（照读即可）】这是整门课最重要的一张表，花 25 分钟都不多。要现场演算至少 3 遍。</a:t>
            </a:r>
          </a:p>
          <a:p>
            <a:r>
              <a:t>【要举的例子】用云璟酒店 9 月 28 日：在手 265、去年 240、预测增量 40 → OCC 95.3%、Pickup +10.4% → ↑20%。</a:t>
            </a:r>
          </a:p>
          <a:p>
            <a:r>
              <a:t>【要问学员的问题】「如果两个输入一个指向涨价一个指向降价，怎么办？」引出表 O。</a:t>
            </a:r>
          </a:p>
          <a:p>
            <a:r>
              <a:t>【容易讲错 / 被问倒的地方】学员最容易错的是分不清行和列——行是 OCC，列是 Pickup，要反复强调。</a:t>
            </a:r>
          </a:p>
          <a:p>
            <a:r>
              <a:t>【补充】金色格是示范命中格：OCC≥95% 且 Pickup 领先&gt;10% → ↑20%。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【本页讲授时长】8 分钟</a:t>
            </a:r>
          </a:p>
          <a:p>
            <a:r>
              <a:t>【开场引入（照读即可）】三条约束逐条念，每一条都要说清楚违反的后果。</a:t>
            </a:r>
          </a:p>
          <a:p>
            <a:r>
              <a:t>【要举的例子】「为什么不能连着调三次？」因为市场跟不上，客人会懵。</a:t>
            </a:r>
          </a:p>
          <a:p>
            <a:r>
              <a:t>【要问学员的问题】「调 2% 算不算调价？」不算，白费功夫。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【本页讲授时长】8 分钟</a:t>
            </a:r>
          </a:p>
          <a:p>
            <a:r>
              <a:t>【开场引入（照读即可）】后三条约束涉及权限和记录，要讲清楚这是组织纪律，不是建议。</a:t>
            </a:r>
          </a:p>
          <a:p>
            <a:r>
              <a:t>【要举的例子】「D1 峰值日为什么必须 L3 批？」因为那几天的利润占全年很大一块。</a:t>
            </a:r>
          </a:p>
          <a:p>
            <a:r>
              <a:t>【要问学员的问题】「不记台账会怎样？」视同违规操作，直接扣考核分。</a:t>
            </a:r>
          </a:p>
          <a:p>
            <a:r>
              <a:t>【容易讲错 / 被问倒的地方】学员可能觉得记台账是负担。要说明：这是保护他自己的证据。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【开场引入（照读即可）】这个案例要完整走一遍，边走边说思考过程，不要直接给答案。</a:t>
            </a:r>
          </a:p>
          <a:p>
            <a:r>
              <a:t>【要举的例子】每一步都停下来问学员「下一步该查哪张表」。</a:t>
            </a:r>
          </a:p>
          <a:p>
            <a:r>
              <a:t>【要问学员的问题】「如果这是 D3 平峰日，动作会有什么不同？」</a:t>
            </a:r>
          </a:p>
          <a:p>
            <a:r>
              <a:t>【容易讲错 / 被问倒的地方】学员容易在算出 ↑20% 后就停手，忘了还要配表 B 的库存动作。</a:t>
            </a:r>
          </a:p>
          <a:p>
            <a:r>
              <a:t>【补充】提醒：查完表 A 立刻查表 B，两个是一套，不能只做一半。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【开场引入（照读即可）】这个案例要体现「降价是有底线的」——↓20% 就是上限，不能因为慌就继续降。</a:t>
            </a:r>
          </a:p>
          <a:p>
            <a:r>
              <a:t>【要举的例子】「降到 ¥544 还是没人订，怎么办？」答案是：不是价格问题，去查渠道曝光和点评。</a:t>
            </a:r>
          </a:p>
          <a:p>
            <a:r>
              <a:t>【要问学员的问题】「为什么淡季不超售？」因为根本不会有 No-show。</a:t>
            </a:r>
          </a:p>
          <a:p>
            <a:r>
              <a:t>【容易讲错 / 被问倒的地方】学员容易在淡季过度降价，要强调表 A 的降幅天花板。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【开场引入（照读即可）】库存动作优先级高于价格动作，这点要用表 O 解释清楚。</a:t>
            </a:r>
          </a:p>
          <a:p>
            <a:r>
              <a:t>【要举的例子】「房量安全永远比多卖 20 块钱重要。」</a:t>
            </a:r>
          </a:p>
          <a:p>
            <a:r>
              <a:t>【要问学员的问题】「MinLOS 和 CTA 有什么区别？」前者管住几天，后者管能不能在这天入住。</a:t>
            </a:r>
          </a:p>
          <a:p>
            <a:r>
              <a:t>【容易讲错 / 被问倒的地方】一定要强调撤除机制：设了限制条件，满房日一过就要立刻撤掉。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【开场引入（照读即可）】这六步要当成仪式来做，每天固定时间，不要想起来才做。</a:t>
            </a:r>
          </a:p>
          <a:p>
            <a:r>
              <a:t>【要举的例子】「客人发现在 OTA 订比官网便宜，他会怎么想？」</a:t>
            </a:r>
          </a:p>
          <a:p>
            <a:r>
              <a:t>【要问学员的问题】「为什么要坚持直销最低？」因为直销成本只有 3%。</a:t>
            </a:r>
          </a:p>
          <a:p>
            <a:r>
              <a:t>【容易讲错 / 被问倒的地方】学员可能觉得六步太麻烦。告诉他：熟练后 8 分钟能做完。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【本页讲授时长】30 分钟</a:t>
            </a:r>
          </a:p>
          <a:p>
            <a:r>
              <a:t>【开场引入（照读即可）】这是 M03 的把关练习，5 天数据覆盖了表 A 的各个格子，要留足时间。</a:t>
            </a:r>
          </a:p>
          <a:p>
            <a:r>
              <a:t>【要举的例子】先带着学员做第 1 天，剩下 4 天让他们自己做。</a:t>
            </a:r>
          </a:p>
          <a:p>
            <a:r>
              <a:t>【要问学员的问题】「第 3 天是 D1 峰值日，有什么不同？」答案是必须 L3 审批。</a:t>
            </a:r>
          </a:p>
          <a:p>
            <a:r>
              <a:t>【容易讲错 / 被问倒的地方】标准答案：①OCC 70.3%/偏差+2.9%→维持；②OCC 90.6%/+17.1%→↑15%；③OCC 98.4%/+7.1%→↑15%（L3审批）；④OCC 35.3%/−26.7%→↓20%；⑤OCC 67.2%/+1.3%→↓3%。</a:t>
            </a:r>
          </a:p>
          <a:p>
            <a:r>
              <a:t>【补充】第 4 天已到降幅上限，要提醒学员 24 小时内不得再降。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【开场引入（照读即可）】强调 M03 要连续练 5 天，第 5 天应该能在 60 分钟内做完。</a:t>
            </a:r>
          </a:p>
          <a:p>
            <a:r>
              <a:t>【要举的例子】「明天开始，连续 5 天，每天一组新数据。」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【开场引入（照读即可）】这一模块容易被学员轻视，要强调台账是整套体系的命门。</a:t>
            </a:r>
          </a:p>
          <a:p>
            <a:r>
              <a:t>【要举的例子】「报表是交差，台账是保命。」</a:t>
            </a:r>
          </a:p>
          <a:p>
            <a:r>
              <a:t>【要问学员的问题】「你们现在有没有记录每一次调价？」大多数人没有——这就是问题。</a:t>
            </a:r>
          </a:p>
          <a:p>
            <a:r>
              <a:t>【容易讲错 / 被问倒的地方】不要在这一模块教怎么做漂亮图表，重点是字段设计。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【开场引入（照读即可）】逐字段讲，每一个都要说清楚「没有它会怎样」。</a:t>
            </a:r>
          </a:p>
          <a:p>
            <a:r>
              <a:t>【要举的例子】「如果台账里只记了调了多少，没记为什���调，三个月后你还能复盘吗？」</a:t>
            </a:r>
          </a:p>
          <a:p>
            <a:r>
              <a:t>【要问学员的问题】「你们觉得哪个字段最容易被漏掉？」答案通常是「当时 OCC 预测」。</a:t>
            </a:r>
          </a:p>
          <a:p>
            <a:r>
              <a:t>【容易讲错 / 被问倒的地方】强调：台账不是给老板看的，是给自己留的证据和改进依据。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【开场引入（照读即可）】这是整个 L1 的收尾，要把价值讲透——前三步都是为了这一步。</a:t>
            </a:r>
          </a:p>
          <a:p>
            <a:r>
              <a:t>【要举的例子】「干三年收益管理和干三个月，区别在哪？」区别在于有没有可验证的经验。</a:t>
            </a:r>
          </a:p>
          <a:p>
            <a:r>
              <a:t>【要问学员的问题】「你们酒店有没有人离职后，经验就全带走了？」</a:t>
            </a:r>
          </a:p>
          <a:p>
            <a:r>
              <a:t>【容易讲错 / 被问倒的地方】学员可能觉得回填麻烦。强调：每月 1 日集中做一次，一个月也就 20 分钟。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【开场引入（照读即可）】预告考核，让学员有目标感。</a:t>
            </a:r>
          </a:p>
          <a:p>
            <a:r>
              <a:t>【要举的例子】无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【开场引入（照读即可）】考核标准要提前讲清楚，学员才知道该往哪使劲。</a:t>
            </a:r>
          </a:p>
          <a:p>
            <a:r>
              <a:t>【要举的例子】「考核不是为难你，是确认你回岗位能顶得住。」</a:t>
            </a:r>
          </a:p>
          <a:p>
            <a:r>
              <a:t>【要问学员的问题】「哪一项最难？」通常是默写表 A。</a:t>
            </a:r>
          </a:p>
          <a:p>
            <a:r>
              <a:t>【容易讲错 / 被问倒的地方】强调随堂测全对才能进下一课，这条不执行后面会全线崩塌。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【本页讲授时长】8 分钟</a:t>
            </a:r>
          </a:p>
          <a:p>
            <a:r>
              <a:t>【开场引入（照读即可）】逐项说明评分点，尤其是默写表和实操的扣分细则。</a:t>
            </a:r>
          </a:p>
          <a:p>
            <a:r>
              <a:t>【要举的例子】强调「动作对 6 分、台账字段全 2 分、标注表编号 2 分」这种细分。</a:t>
            </a:r>
          </a:p>
          <a:p>
            <a:r>
              <a:t>【要问学员的问题】「为什么要标表编号？」因为不标就无法复盘。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【开场引入（照读即可）】结业页要给学员成就感，同时指出下一步。</a:t>
            </a:r>
          </a:p>
          <a:p>
            <a:r>
              <a:t>【要举的例子】「从今天起，你调的每一个价，都能说出为什么。」</a:t>
            </a:r>
          </a:p>
          <a:p>
            <a:r>
              <a:t>【要问学员的问题】「三个月后，用你们自己酒店的数据，重新算一遍表 E 的超售率。」</a:t>
            </a:r>
          </a:p>
          <a:p>
            <a:r>
              <a:t>【容易讲错 / 被问倒的地方】不要在这里推销 L2，让学员自己想来。</a:t>
            </a:r>
          </a:p>
          <a:p>
            <a:r>
              <a:t>【补充】提醒：阈值是通用起点，不是圣经。上岗后必须校准。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69" cy="18288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083009" y="-1371600"/>
            <a:ext cx="4206240" cy="4206240"/>
          </a:xfrm>
          <a:prstGeom prst="ellipse">
            <a:avLst/>
          </a:prstGeom>
          <a:solidFill>
            <a:srgbClr val="2C5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454609" y="4206240"/>
            <a:ext cx="2926080" cy="2926080"/>
          </a:xfrm>
          <a:prstGeom prst="ellipse">
            <a:avLst/>
          </a:prstGeom>
          <a:solidFill>
            <a:srgbClr val="204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960120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酒店收益管理学院 · Hotel Revenue Management Academy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517904"/>
            <a:ext cx="1170432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L1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1554480"/>
            <a:ext cx="548640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收益执行专员 认证课程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231136"/>
            <a:ext cx="94183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3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L1 收益执行专员 · 讲师版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639312"/>
            <a:ext cx="9418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把收益经理的脑子，拆成一张张可以查的表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4261104"/>
            <a:ext cx="292608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453542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学制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4 周 / 16 课时　·　模块 M01–M04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490118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能力终点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能独立完成每日取数、查表、执行、记录全流程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526694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可独立负责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单店日常执行（需 L2 复核）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563270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核心要求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手熟。不要求理解原理，要求动作不出错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L1 · 共 16 课时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学完这门课，你能变成什么样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现在（入学时）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听到 OCC、ADR 知道是啥，但说不清公式；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调价靠感觉，或者「老板说涨就涨」；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不知道该看哪些数，更不知道看完该干嘛。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3100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3100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295046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0474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结业时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33451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能在 10:30 前走完全部每日流程；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会算全部核心指标，会查表 A / 表 B；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每一次调价都有台账、有依据、可追溯。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07212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07212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29158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24586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怎么衡量学会了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67563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随堂测 5 题全对才能进下一课；结业笔试 ≥80、实操 ≥85、出勤 ≥90%。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不是「听懂了」，是「做对了」——给一组没见过的数据，能在规定时间内走完全流程。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76672"/>
            <a:ext cx="11058113" cy="786384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376672"/>
            <a:ext cx="50292" cy="78638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49808" y="563270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6464" y="5449824"/>
            <a:ext cx="10015697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本级别的关键词：L1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L1 模块安排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课程地图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M01 指标语言（2 课时）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算得清全部核心指标，说得出每个指标的口径陷阱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M02 系统与数据（2 课时）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找得到任何一份数据，认得出四套编码体系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M03 每日流水线（6 课时）★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在 10:30 前走完全流程并产出合格动作清单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全院灵魂 · 每日必做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全院灵魂：学员每天只做四件事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① 看数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不多抓一个，不少抓一个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084568" y="1792224"/>
            <a:ext cx="292608" cy="237744"/>
          </a:xfrm>
          <a:prstGeom prst="rightArrow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按《取数清单》抓固定字段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昨日经营数据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未来 30 天在手 + Pickup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竞争组合 5 家价格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产出：《每日收益数据包》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32040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23480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② 查表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3480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读出唯一动作，不要叠加判断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49680" y="1792224"/>
            <a:ext cx="292608" cy="237744"/>
          </a:xfrm>
          <a:prstGeom prst="rightArrow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432040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432040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96632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把数字代入《操作法典》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表 A 价格 → 表 B 库存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表 C/D 竞争 → 表 H 渠道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冲突时查表 O 仲裁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97152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88592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③ 执行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8592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换系统也能落位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14793" y="1792224"/>
            <a:ext cx="292608" cy="237744"/>
          </a:xfrm>
          <a:prstGeom prst="rightArrow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297152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97152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61744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按系统无关路径落位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调价 / MinLOS / CTA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关渠道 / 开超售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30 分钟内查价格一致性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62265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53705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④ 记录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53705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没有记录的调价视同违规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162265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162265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26857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写入《调价台账》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调整前 / 后、幅度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依据表编号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OCC 预测、Pickup 偏差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执行人 / 复核人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047488"/>
            <a:ext cx="11058113" cy="566928"/>
          </a:xfrm>
          <a:prstGeom prst="roundRect">
            <a:avLst>
              <a:gd name="adj" fmla="val 12000"/>
            </a:avLst>
          </a:prstGeom>
          <a:solidFill>
            <a:srgbClr val="2C5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5102352"/>
            <a:ext cx="10692353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看数 → 查表 → 执行 → 记录　｜　第四步「记录」是命门：30 天后才能算调价命中率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M01　·　2 课时　·　认证权重 10%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收益管理的语言：指标与计算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指标是收益管理的普通话。说错了，后面所有沟通都是鸡同鸭讲。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三个必须分清的口径陷阱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八个核心指标一次讲透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指标体检表：看到异常先查什么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八个核心指标：定义、公式、口径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005840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572768" y="1020470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口径说明一列是考点，也是日常最容易出错的地方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00784"/>
          <a:ext cx="11058111" cy="3840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2770"/>
                <a:gridCol w="1974663"/>
                <a:gridCol w="4028312"/>
                <a:gridCol w="3712366"/>
              </a:tblGrid>
              <a:tr h="4224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指标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中文名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公式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口径说明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379780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OCC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出租率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已售房晚 ÷ 可售房晚 × 100%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分母是可售房晚（剔除装修 / OOO 房）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9780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ADR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平均房价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客房收入 ÷ 已售房晚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含服务费，不含增值税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9780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RevPAR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每间可售房收入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客房收入 ÷ 可售房晚 = OCC × ADR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收益管理第一指标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9780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TrevPAR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每间可售房总营收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总营收 ÷ 可售房晚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等同 RevPE，全院统一用 TrevPAR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9780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GOPPAR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每间可售房毛利润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GOP ÷ 可售房晚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最终考核指标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9780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MPI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市场渗透指数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本店 OCC ÷ 竞争组合 OCC × 100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&gt;100 表示份额领先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9780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ARI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平均房价指数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本店 ADR ÷ 竞争组合 ADR × 100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&gt;100 表示卖得比竞对贵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9780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RGI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收入生成指数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本店 RevPAR ÷ 竞争组合 RevPAR × 100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综合竞争力 = MPI × ARI ÷ 100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9780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NRevPAR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净 RevPAR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RevPAR × (1 − 渠道综合成本率)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剔除渠道成本后的真实收益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MPI × ARI = RGI：三个指数只要知道两个，第三个能推出来。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M01 重点　·　这三个错，占了新手全部计算错误的 90%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三个必须分清的口径陷阱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陷阱一：分母是「可售」不是「总」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OCC = 已售房晚 ÷ 可售房晚。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装修房、OOO 房、自用房要从分母里剔除。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320 间房有 12 间在装修，分母就是 308，不是 320——差 4%，足以让预测全错。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陷阱二：Pickup 偏差除的是「去年」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Pickup 偏差 =（今年在手 − 去年在手）÷ 去年在手。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除错分母，正负号会反过来，表 A 就查到了完全相反的一格。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陷阱三：提前窗口必须对齐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要比「同一个提前天数」的在手量。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不能拿今年提前 30 天的数据，比去年提前 14 天的数据——这样算出来的偏差毫无意义。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M01 产出　·　这张表要贴在工位上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指标体检表：看到异常先查什么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389888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609344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1426464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OCC 高、ADR 低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是不是低价渠道占比过高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2315718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2279142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是不是团队占比超标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276606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2729484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查表 H：渠道结构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" y="321640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3179826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查表 G：团队比率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96568" y="1389888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96568" y="1389888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96568" y="1609344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42872" y="1426464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OCC 低、ADR 高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61160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35480" y="1828800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是不是价格脱离市场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61160" y="2315718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35480" y="2279142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查表 C：ARI 是否偏高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61160" y="276606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35480" y="2729484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查 MPI 是否落后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61160" y="321640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35480" y="3179826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看竞对是不是降价了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867912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566928" y="3867912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4087368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13232" y="3904488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两个都低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1520" y="434340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05840" y="4306824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先看表 D：MPI 是不是也低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31520" y="479374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05840" y="4757166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MPI 低 = 全市场都差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31520" y="5244084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05840" y="5207508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MPI 不低 = 我们自己出问题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31520" y="569442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05840" y="5657850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查渠道曝光与点评分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196568" y="3867912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6196568" y="3867912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196568" y="4087368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42872" y="3904488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RevPAR 达标、GOP 不达标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61160" y="434340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635480" y="4306824"/>
            <a:ext cx="4879832" cy="563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查渠道成本是否失控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61160" y="494385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635480" y="4907280"/>
            <a:ext cx="4879832" cy="563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算 NRevPAR 对比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61160" y="554431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635480" y="5507736"/>
            <a:ext cx="4879832" cy="563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查是否与预算口径一致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学员跟练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M01 随堂练：把指标算对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11058113" cy="65836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658368"/>
          </a:xfrm>
          <a:prstGeom prst="rect">
            <a:avLst/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1591056"/>
            <a:ext cx="1050947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云璟酒店 9 月：可售房晚 9,600，已售房晚 8,352，客房收入 ¥5,161,824。同期竞争组合 OCC 78%，竞争组合 ADR ¥640。请算出 OCC、ADR、RevPAR、MPI、ARI、RGI，并判断这个月干得怎么样。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322576"/>
            <a:ext cx="11058113" cy="3182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68096" y="2468880"/>
            <a:ext cx="1188720" cy="274320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答题区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6543" y="2468880"/>
            <a:ext cx="932075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要求：写出算式，不能只写答案。答案错一格，整题零分。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7824" y="3198936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77824" y="3628704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77824" y="4058472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" y="4488240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77824" y="4918008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7824" y="5347776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66928" y="5559552"/>
            <a:ext cx="11058113" cy="60350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5559552"/>
            <a:ext cx="50292" cy="60350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749808" y="572414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26464" y="5632704"/>
            <a:ext cx="1001569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OCC = 已售 ÷ 可售；ADR = 收入 ÷ 已售；RevPAR = OCC × ADR；MPI = 本店 OCC ÷ 竞对 OCC；ARI = 本店 ADR ÷ 竞对 ADR；RGI = MPI × ARI ÷ 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M01 小结：指标是普通话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八个指标 + 三个口径陷阱，这是全部基础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分母永远是「可售」，Pickup 偏差永远除「去年」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看到异常先查体检表，再查《法典》，不要凭感觉下结论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09645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050735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15379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108079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21114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165423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26848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222766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/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32583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280110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38317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337454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44051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394798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249786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2452141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255520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2509485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261254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2566829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/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266989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2624173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272723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2681516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278458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2738860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284192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2796204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v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289926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2853547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295661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2910891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301395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2968235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307129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3025579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312864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3082922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/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318598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3140266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324333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3197610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T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330067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3254954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335801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3312297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341536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3369641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v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347270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3426985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50799" y="353004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79983" y="3484328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0799" y="358739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79983" y="3541672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50799" y="364473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79983" y="3599016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050799" y="370208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379983" y="3656360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/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050799" y="375942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379983" y="3713703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50799" y="381676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379983" y="3771047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G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50799" y="387411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379983" y="3828391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050799" y="393145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379983" y="3885735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50799" y="398879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379983" y="3943078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050799" y="404614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379983" y="4000422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</a:t>
            </a:r>
          </a:p>
        </p:txBody>
      </p:sp>
      <p:sp>
        <p:nvSpPr>
          <p:cNvPr id="90" name="Rectangle 89"/>
          <p:cNvSpPr/>
          <p:nvPr/>
        </p:nvSpPr>
        <p:spPr>
          <a:xfrm>
            <a:off x="7050799" y="410348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7379983" y="4057766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050799" y="416082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379983" y="4115109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7050799" y="421817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7379983" y="4172453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的</a:t>
            </a:r>
          </a:p>
        </p:txBody>
      </p:sp>
      <p:sp>
        <p:nvSpPr>
          <p:cNvPr id="96" name="Rectangle 95"/>
          <p:cNvSpPr/>
          <p:nvPr/>
        </p:nvSpPr>
        <p:spPr>
          <a:xfrm>
            <a:off x="7050799" y="427551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7379983" y="4229797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公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050799" y="433286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379983" y="4287141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式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7050799" y="439020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7379983" y="4344484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　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7050799" y="444754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7379983" y="4401828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050799" y="450489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379983" y="4459172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　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7050799" y="456223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7379983" y="4516516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M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7050799" y="461957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7379983" y="4573859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7050799" y="467692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7379983" y="4631203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I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7050799" y="473426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7379983" y="4688547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050799" y="479161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7379983" y="4745890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×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7050799" y="484895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7379983" y="4803234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7050799" y="490629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7379983" y="4860578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7050799" y="496364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7379983" y="4917922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7050799" y="502098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7379983" y="4975265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I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7050799" y="507832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7379983" y="5032609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7050799" y="513567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7379983" y="5089953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=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7050799" y="519301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7379983" y="5147297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7050799" y="525036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7379983" y="5204640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7050799" y="530770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7379983" y="5261984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G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7050799" y="536504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7379983" y="5319328"/>
            <a:ext cx="4135329" cy="2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I</a:t>
            </a:r>
          </a:p>
        </p:txBody>
      </p:sp>
      <p:sp>
        <p:nvSpPr>
          <p:cNvPr id="136" name="Rounded Rectangle 135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Rounded Rectangle 137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下一模块：M02 系统与数据导航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M02　·　2 课时　·　认证权重 10%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系统与数据导航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不知道数据在哪儿，算得再准也是纸上谈兵。这一模块解决「找得到」。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四套编码体系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每日取数清单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五种脏数据排查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四套编码体系：通用术语 × 系统字段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005840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572768" y="1020470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我们教「要找什么」，不教「点哪个按钮」——换系统也能用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00784"/>
          <a:ext cx="11058111" cy="384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2641"/>
                <a:gridCol w="3993207"/>
                <a:gridCol w="1766226"/>
                <a:gridCol w="3686037"/>
              </a:tblGrid>
              <a:tr h="5303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通用术语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对应系统字段举例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通用术语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对应系统字段举例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房型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Room Type / 房间类型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超额预订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Overbooking / 超售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价格代码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Rate Code / 房价码 / Rate Plan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关房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Stop Sell / Close-out / 停售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价格日历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Rate Calendar / 房价日历 / Rate Grid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CTA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Closed to Arrival / 不可入住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市场细分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Market Segment / 客源类别 / Source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MinLOS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最少住期 / 最少连住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渠道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Channel / 分销渠道 / Source of Business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MaxLOS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最多住期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限制条件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Restriction / 控制条件 / Rate Restriction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免费房 / 自用房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Comp / House Use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房型、价格代码、市场细分、渠道——这四套代码是收益管理的坐标系。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M02 产出　·　不多抓一个，不少抓一个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每日取数清单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389888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609344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1426464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07:30 抓取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昨日已售房晚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2225649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2189073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昨日客房收入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2585923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2549347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可售房量（剔除装修）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" y="294619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2909620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分细分房晚与收入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1520" y="330647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3269894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需求等级标注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568" y="1389888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196568" y="1389888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196568" y="1609344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42872" y="1426464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07:50 抓取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61160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35480" y="1828800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未来 30 天在手房晚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61160" y="2225649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35480" y="2189073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按提前天数分档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61160" y="2585923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35480" y="2549347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去年同期同窗口在手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61160" y="294619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35480" y="2909620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去年同期最终房晚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61160" y="330647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35480" y="3269894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当有取消与 No-show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" y="3867912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566928" y="3867912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4087368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13232" y="3904488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08:10 抓取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31520" y="434340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05840" y="4306824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5 家竞对同房型价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31520" y="479374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05840" y="4757166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统一含早与取消政策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31520" y="5244084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05840" y="5207508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统一提前 7 天口径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31520" y="569442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05840" y="5657850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竞争组合加权均价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196568" y="3867912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6196568" y="3867912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196568" y="4087368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42872" y="3904488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数据质量校验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61160" y="434340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635480" y="4306824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重复订单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61160" y="4703673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635480" y="4667097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负房晚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61160" y="5063947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635480" y="5027371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渠道错配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61160" y="542422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635480" y="5387644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免费房混入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361160" y="5784494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635480" y="5747918"/>
            <a:ext cx="4879832" cy="3236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团队拆分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M02 重点　·　脏数据比没数据更危险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五种脏数据及排查方法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重复订单 / 负房晚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同一个客人被录入两次，或退房的房晚记成了负数。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排查：导出后按「订单号 + 房晚」排序，重复值和负值一眼可见。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危害：让 OCC 虚高，导致本该降价时反而提价。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3100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3100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295046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0474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渠道错配 / 免费房混入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33451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OTA 的订单记成了直销，或免费房（Comp）混进了已售房晚。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排查：交叉核对渠道代码与细分代码；免费房单独标记。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危害：ADR 被拉低或拉高，ARI 判断完全失真。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07212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07212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29158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24586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团队拆分记账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67563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一个 80 间夜的团队被拆成 80 个散客订单。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排查：同一日期、同一价格代码、同一公司名的订单合并看。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危害：看不出团队占比，表 G 失效。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76672"/>
            <a:ext cx="11058113" cy="786384"/>
          </a:xfrm>
          <a:prstGeom prst="roundRect">
            <a:avLst>
              <a:gd name="adj" fmla="val 7000"/>
            </a:avLst>
          </a:prstGeom>
          <a:solidFill>
            <a:srgbClr val="FB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376672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49808" y="563270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红线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6464" y="5449824"/>
            <a:ext cx="10015697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发现脏数据，先修数据再查表。用脏数据查出来的动作，一定是错的。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M02 小结：找得到，才算得出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四套编码体系是坐标系，换系统也不变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每日取数清单要打印贴墙，照着勾，不凭记忆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先用交叉验算确认数据可信，再拿数据去查表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每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11966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073946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日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20022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154500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取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28077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235054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数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36132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315609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清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44188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396163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单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52243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476717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的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60299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557272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四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268354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2637826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个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276410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2718380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时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284465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2798934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间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292520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2879489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点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00576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2960043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：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308631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3040597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316687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3121152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7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324742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3201706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: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332798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3282260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340853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3362814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348908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3443369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356964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3523923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/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365019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3604477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373075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3685032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381130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3765586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7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389186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3846140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: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397241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3926694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5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405296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4007249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50799" y="413352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79983" y="4087803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0799" y="421407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79983" y="4168357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/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50799" y="429463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79983" y="4248912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050799" y="437518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379983" y="4329466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050799" y="445574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379983" y="4410020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8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50799" y="453629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379983" y="4490574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: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50799" y="461684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379983" y="4571129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050799" y="469740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379983" y="4651683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50799" y="477795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379983" y="4732237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050799" y="485851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379983" y="4812791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/</a:t>
            </a:r>
          </a:p>
        </p:txBody>
      </p:sp>
      <p:sp>
        <p:nvSpPr>
          <p:cNvPr id="90" name="Rectangle 89"/>
          <p:cNvSpPr/>
          <p:nvPr/>
        </p:nvSpPr>
        <p:spPr>
          <a:xfrm>
            <a:off x="7050799" y="493906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7379983" y="4893346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050799" y="501962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379983" y="4973900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94" name="Rectangle 93"/>
          <p:cNvSpPr/>
          <p:nvPr/>
        </p:nvSpPr>
        <p:spPr>
          <a:xfrm>
            <a:off x="7050799" y="510017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7379983" y="5054454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7</a:t>
            </a:r>
          </a:p>
        </p:txBody>
      </p:sp>
      <p:sp>
        <p:nvSpPr>
          <p:cNvPr id="96" name="Rectangle 95"/>
          <p:cNvSpPr/>
          <p:nvPr/>
        </p:nvSpPr>
        <p:spPr>
          <a:xfrm>
            <a:off x="7050799" y="518072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7379983" y="5135009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: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050799" y="526128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379983" y="5215563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7050799" y="534183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7379983" y="5296117"/>
            <a:ext cx="4135329" cy="25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0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ounded Rectangle 103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下一模块：M03 每日操作流水线（本级别核心，6 课时）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M03　·　6 课时　·　认证权重 50%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每日操作流水线 ★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整个 L1 的重心。这一模块学不会，前面两个模块白学。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M：一天的时间表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A：价格怎么调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B：库存怎么配</a:t>
            </a:r>
          </a:p>
        </p:txBody>
      </p:sp>
      <p:sp>
        <p:nvSpPr>
          <p:cNvPr id="17" name="Oval 16"/>
          <p:cNvSpPr/>
          <p:nvPr/>
        </p:nvSpPr>
        <p:spPr>
          <a:xfrm>
            <a:off x="749808" y="585673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581558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价格一致性与台账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每日收益操作流水线（时间表 · L1 核心）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固定时间、固定动作、固定产出物、固定耗时上限。这张表是 L1 的岗位说明书。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1" cy="3785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8894"/>
                <a:gridCol w="5744474"/>
                <a:gridCol w="2872237"/>
                <a:gridCol w="1292506"/>
              </a:tblGrid>
              <a:tr h="416417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时间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动作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产出物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耗时上限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374355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07:30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抓取昨日经营数据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《每日收益数据包》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20 min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4355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07:50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抓取未来 30 天在手 + Pickup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Pickup 表更新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20 min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4355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08:10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采集竞争组合 5 家价格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比价表更新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20 min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4355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08:30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逐日查《法典》表 A/B/C/H，得出动作清单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《今日动作清单》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40 min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4355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09:10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执行调价与库存动作（系统落位）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系统截图 / 记录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30 min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4355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09:40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价格一致性核查（6 个渠道）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一致性检查表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15 min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4355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09:55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写入《调价台账》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台账更新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10 min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4355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10:05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参加收益晨会（汇报动作 + 听取销售 / 前厅信息）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会议纪要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25 min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374355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17:00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二次巡检（0–3 天窗口）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尾房动作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1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15 min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耗时上限是纪律不是参考：某一环节超时就先交半成品进下一环节，全流水线必须在 10:05 前完成前 7 步，否则晨会没有汇报内容。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M03 重点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表 M 的三个关键节点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08:30 查表：一天中最重要的 40 分钟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逐日查表 A / B / C / H，把动作列成《今日动作清单》。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每一条动作都要标明「依据表 X」——没标依据的动作，等于没查表。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耗时上限 40 分钟。超时说明表不熟，回去默写。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09:10 执行：别忘了撤掉昨天的限制条件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落位调价、MinLOS、CTA、关渠道、开超售。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同时检查前一日设的限制条件是否已经解除——这是最容易忘的一步。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忘了撤，第二天会莫名其妙挡掉正常订单。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09:55 记录：没有记录的调价视同违规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写入《调价台账》：调整前 / 后、幅度、依据表编号、OCC 预测、Pickup 偏差。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30 天后回填实际结果，算调价命中率。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这一步做不好，整套体系就退化成拍脑袋。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每日价格调整判定表（双因子矩阵）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输入 1：目标日当前预测 OCC（在手 + 预测增量）　｜　输入 2：Pickup 偏差 =（当前在手房晚 − 去年同期同一提前窗口在手房晚）÷ 去年同期在手房晚 × 100%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3" cy="378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4063"/>
                <a:gridCol w="1514810"/>
                <a:gridCol w="1514810"/>
                <a:gridCol w="1514810"/>
                <a:gridCol w="1514810"/>
                <a:gridCol w="1514810"/>
              </a:tblGrid>
              <a:tr h="5303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预测 OCC ＼ Pickup 偏差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落后 &gt;10%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落后 3–10%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持平 ±3%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领先 3–10%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领先 &gt;10%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≥95%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维持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↑10%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↑15%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↑20%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85–95%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维持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↑3%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↑5%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↑10%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↑15%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70–85%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↓3%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维持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↑8%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55–70%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↓10%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↓5%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↓3%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维持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↑3%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40–55%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↓15%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↓10%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维持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维持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&lt;40%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↓20%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↓15%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↓10%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↓5%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维持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金色底纹格 = 本页示范命中格。查表只读一格，读完立刻停手，不要再叠加个人判断。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《法典》表 A　·　三条约束必须同时遵守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表 A 执行约束（一）：幅度与频率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单日同方向累计调价不超过 20%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24 小时内同方向调价不超过 2 次。第 3 次要改价，先找 L2 复核。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每次调价幅度不低于 3%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低于 3% 市场无感知，不算调价，也不许写进《调价台账》充数。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调价后 30 分钟内核查 OTA 挂牌价是否同步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价格一致性是红线；改完不查等于没改。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《法典》表 A　·　这三条涉及组织纪律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表 A 执行约束（二）：权限与记录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触及 D1 峰值日的调价必须由 L3 收益经理审批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D1 是全年利润集中日，L1 无权自行改价，只能提交建议。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3100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3100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295046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0474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调价动作全部写入《调价台账》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33451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没有台账记录的调价，视同违规操作，直接扣考核分。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07212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07212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29158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24586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与其他判定表冲突时按《法典》表 O 仲裁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67563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同日只执行优先级最高的一条，其余写入《观察清单》。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76672"/>
            <a:ext cx="11058113" cy="786384"/>
          </a:xfrm>
          <a:prstGeom prst="roundRect">
            <a:avLst>
              <a:gd name="adj" fmla="val 7000"/>
            </a:avLst>
          </a:prstGeom>
          <a:solidFill>
            <a:srgbClr val="FB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376672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49808" y="563270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红线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6464" y="5449824"/>
            <a:ext cx="10015697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与其他判定表冲突时，按《法典》表 O 仲裁，不要自行取舍。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讲师示范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9968" y="274320"/>
            <a:ext cx="9595073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M03 · 表 A + 表 B 联合示范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讲师示范：9 月 28 日完整走一遍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48132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13232" y="15651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153619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已知条件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7248" y="157276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55264" y="153619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云璟酒店 9 月 28 日，云栖大会开幕前一天，D1 峰值日。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320 间房，当前在手 265 间，去年同期同一提前窗口在手 240 间，预测增量 40 间。当前 BAR ¥680。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10616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13232" y="218998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216103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第一步：算预测 OCC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27248" y="219760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55264" y="216103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预测 OCC =（当前在手 + 预测增量）÷ 可售房量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= (265 + 40) ÷ 320 = 95.3%　→　落在「≥95%」这一行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73100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3232" y="281482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278587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第二步：算 Pickup 偏差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7248" y="282244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55264" y="278587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Pickup 偏差 =（当前在手 − 去年同期在手）÷ 去年同期在手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= (265 − 240) ÷ 240 = +10.4%　→　落在「领先 &gt;10%」这一列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335584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13232" y="343966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341071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第三步：查表 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27248" y="344728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255264" y="341071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行「≥95%」× 列「领先 &gt;10%」= ↑20%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新 BAR = ¥680 × 1.20 = ¥816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398068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13232" y="406450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403555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第四步：查表 B 配库存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7248" y="407212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255264" y="403555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OCC ≥95% → MinLOS 2 晚（D1 日 3 晚）、启用 CTA、关闭尾房特惠/团購/批发商、不超售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60552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13232" y="46893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466039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第五步：执行与记录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27248" y="469696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255264" y="466039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因是 D1 峰值日，报 L3 审批后执行；30 分钟内核查 6 个渠道挂牌价同步；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写入《调价台账》，注明「依据表 A」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5230368"/>
            <a:ext cx="11058113" cy="932688"/>
          </a:xfrm>
          <a:prstGeom prst="roundRect">
            <a:avLst>
              <a:gd name="adj" fmla="val 6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66928" y="5230368"/>
            <a:ext cx="50292" cy="9326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5321808"/>
            <a:ext cx="1060091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查表结论：最终动作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" y="5669280"/>
            <a:ext cx="10600913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BAR ¥680 → ¥816（↑20%）；MinLOS 3 晚；启用 CTA；关尾房特惠与批发商；不超售。
须 L3 审批，30 分钟内核价格一致性，全部写入台账。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讲师示范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9968" y="274320"/>
            <a:ext cx="9595073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M03 · 淡季场景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讲师示范：淡季日怎么查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48132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13232" y="15651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153619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已知条件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7248" y="157276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55264" y="153619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7 月 12 日，周三，D4 低谷日（梅雨季）。320 间房，当前在手 96 间，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去年同期同一提前窗口在手 128 间，预测增量 30 间。当前 BAR ¥680。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10616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13232" y="218998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216103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算两个输入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27248" y="219760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55264" y="216103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预测 OCC = (96 + 30) ÷ 320 = 39.4%　→　落在「&lt;40%」这一行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Pickup 偏差 = (96 − 128) ÷ 128 = −25%　→　落在「落后 &gt;10%」这一列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73100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3232" y="281482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278587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查表 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7248" y="282244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55264" y="278587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行「&lt;40%」× 列「落后 &gt;10%」= ↓20%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新 BAR = ¥680 × 0.80 = ¥544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335584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13232" y="343966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341071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查表 B 配库存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27248" y="344728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255264" y="341071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OCC &lt;70% → 不设 MinLOS、不启用 CTA、全开渠道 + 上促销、不超售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398068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13232" y="406450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403555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查表 H 开渠道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7248" y="407212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255264" y="403555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OCC &lt;55% → OTA 全开 + 深折、批发商开 + 打包产品、直销全开 + 长住/团購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60552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13232" y="46893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466039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检查约束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27248" y="469696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255264" y="466039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↓20% 已达单日上限，不能再降；24 小时内同方向调价不超过 2 次；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不是 D1 日，L1 可自行执行，无需上报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5230368"/>
            <a:ext cx="11058113" cy="932688"/>
          </a:xfrm>
          <a:prstGeom prst="roundRect">
            <a:avLst>
              <a:gd name="adj" fmla="val 6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66928" y="5230368"/>
            <a:ext cx="50292" cy="9326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5321808"/>
            <a:ext cx="1060091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查表结论：最终动作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" y="5669280"/>
            <a:ext cx="10600913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BAR ¥680 → ¥544（↓20%）；解除所有限制条件；全渠道开 + 深折与团購；不超售。
已触单日降幅上限，24 小时内不得再降。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B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库存与限制条件配置表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输入：目标日预测 OCC。输出四个动作位：MinLOS / CTA / 低价渠道 Stop Sell / 超额预订。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0" cy="3785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3018"/>
                <a:gridCol w="2484068"/>
                <a:gridCol w="1682756"/>
                <a:gridCol w="3205250"/>
                <a:gridCol w="1843018"/>
              </a:tblGrid>
              <a:tr h="5303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预测 OCC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MinLOS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CTA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低价渠道 Stop Sell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超额预订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≥95%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 晚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（D1 峰值日 3 晚）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启用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关闭尾房特惠 / 团購 / 批发商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不超售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90–95%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 晚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D1 日启用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关闭尾房特惠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≤2 间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85–90%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1–2 晚（周末 2 晚）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否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保留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按表 E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70–85%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 晚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否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按表 E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&lt;70%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不设限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否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 + 上促销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不超售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注意两头都写「不超售」：≥95% 是怕走客赔不起，&lt;70% 是根本卖不满、超售毫无意义。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M03 重点　·　调价后 30 分钟内必做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价格一致性核查六步法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前三步：查自己的价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① 打开 6 个渠道（官网 / 小程序 / 携程 / 美团 / 飞猪 / Booking），查同一入住日同一房型。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② 确认直销价 ≤ 任一 OTA 挂牌价。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③ 确认会员价仅登录会员可见，没有公开挂出。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后三步：查别人的价与整改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④ 确认批发商 / 包房价是净价，没有公开挂牌。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⑤ 发现不一致：24 小时内整改，先改 OTA 或先改直销，以「直销最低」为准。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⑥ 整改后截图存档，记入《调价台账》备注栏。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为什么这条是红线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客人一旦发现官网比 OTA 贵，信任就崩了，直销再也推不动。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而直销是最便宜的渠道（成本 3% vs OTA 16%）。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价格一致性不是合规问题，是利润问题。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学员跟练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M03 随堂练：给一组数据，交出动作清单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11058113" cy="213969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2139696"/>
          </a:xfrm>
          <a:prstGeom prst="rect">
            <a:avLst/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1591056"/>
            <a:ext cx="10509473" cy="19202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云璟酒店未来 5 天：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第 1 天（D3 平峰，周三）：在手 180，去年 175，预测增量 45，BAR ¥680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第 2 天（D2 高涨，周五）：在手 240，去年 205，预测增量 50，BAR ¥748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第 3 天（D1 峰值，国庆）：在手 300，去年 280，预测增量 15，BAR ¥1,020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第 4 天（D4 低谷，周日）：在手 88，去年 120，预测增量 25，BAR ¥578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第 5 天（D3 平峰，周二）：在手 160，去年 158，预测增量 55，BAR ¥680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请逐日算出预测 OCC 与 Pickup 偏差，查表 A + 表 B，交出完整的《今日动作清单》。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03904"/>
            <a:ext cx="11058113" cy="17007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68096" y="3950208"/>
            <a:ext cx="1188720" cy="274320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答题区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6543" y="3950208"/>
            <a:ext cx="932075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要求：每一天都要写出两个输入值、表 A 结论、表 B 结论、最终 BAR。缺一项扣 2 分。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7824" y="4469587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77824" y="4606747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77824" y="4743907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" y="4881067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77824" y="5018227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7824" y="5155387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77824" y="5292547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66928" y="5559552"/>
            <a:ext cx="11058113" cy="60350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5559552"/>
            <a:ext cx="50292" cy="60350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49808" y="572414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26464" y="5632704"/>
            <a:ext cx="1001569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先算 OCC =（在手 + 增量）÷ 320，再算 Pickup 偏差（除去年），然后查表 A 得价格动作、查表 B 得库存动作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M03 小结：把流程练成肌肉记忆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 M 是骨架，表 A + 表 B 是一套，查完价格立刻配库存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10:30 前走完全流程，每条动作都要标「依据表 X」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调价后 30 分钟内必查价格一致性，全部动作写入台账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16923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123518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29936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253644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42949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383770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55961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513896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68974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644022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×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81986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774148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94999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904275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308012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3034401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矩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321024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3164527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阵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334037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3294653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347049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3424779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60062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3554905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373075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3685031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386087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3815158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399100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3945284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B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412113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4075410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425125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4205536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438138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4335662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451150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4465788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464163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4595915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477176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4726041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M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490188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4856167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503201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4986293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时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516213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5116419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间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529226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5246545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下一模块：M04 报表与台账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M04　·　2 课时　·　认证权重 30%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报表与台账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报表是给别人看的，台账是给自己留的。两个都不能糊弄。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四类报表的字段设计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调价台账：让决策可追溯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调价命中率怎么算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M04 核心产出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《调价台账》的字段设计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决策当时就要填的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操作日期 / 目标入住日 / 动作类型（调价·MinLOS·CTA·关房·关渠道·超售·升级）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调整前 / 调整后 / 变化幅度%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触发判定表编号（表 A / B / C / E / G / H / L）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当时 OCC 预测 / 当时 Pickup 偏差 / 执行人 / 复核人 / 执行时间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30 天后回填的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实际 OCC / 实际 ADR / 实际 RevPAR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复盘结论：做对 / 做错 / 中性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备注：冲突仲裁情况（用到表 O 时要写清）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为什么每个字段都不能少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缺「依据表编号」→ 复盘时对不上是哪个规则在起作用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缺「当时 OCC 预测」→ 无法判断是表查错了还是预测错了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缺「复盘结论」→ 算不出命中率，整套体系无法迭代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M04 · 每月 1 日执行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调价命中率：让经验变成资产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怎么算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调价命中率 = 复盘结论为「做对」的条数 ÷ 已复盘总条数 × 100%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「做对」的判定：30 天后该日实际 RevPAR ≥ 调价前的预测 RevPAR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每月 1 日统计一次，按判定表分组（表 A 命中率、表 C 命中率……）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3100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3100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295046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0474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怎么用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33451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命中率 &lt;60% 的表 → 阈值可能需要按本酒店数据校准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某个动作类型反复做错 → 回到对应模块重练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命中率持续 &gt;75% → 说明这套阈值适合你的酒店，可以固化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07212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07212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29158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24586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这一步为什么是整套体系的闭环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67563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没有它，收益管理就永远是「凭感觉」。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有了它，一个新人干三个月就能积累出可验证的经验库。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这也是这家酒店能把手艺传承下去的唯一方式。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76672"/>
            <a:ext cx="11058113" cy="78638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376672"/>
            <a:ext cx="50292" cy="78638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49808" y="563270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6464" y="5449824"/>
            <a:ext cx="10015697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30 天后一定要回填。不回填的台账，等于没记。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M04 小结：记下来，才叫经验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报表给别人看，台账给自己留，两个都不能少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台账的每一个字段都有存在理由，缺一个就无法复盘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30 天后回填、每月 1 日算命中率——这一步不做，前功尽弃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《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20022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154500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调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36132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315609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52243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476717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台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68354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637826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账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84465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798934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》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300576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960043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的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316687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3121151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全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332798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3282260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部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348908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3443369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字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365019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3604477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段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381130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3765586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　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97241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3926694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413352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4087803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　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429463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4248911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调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445574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4410020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461684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4571129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命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477795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4732237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中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493906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4893346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率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510017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5054454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公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526128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5215563"/>
            <a:ext cx="4135329" cy="1062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式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L1 结业考核：笔试 ≥80 + 实操 ≥85 + 出勤 ≥90%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EXAM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L1 认证　·　笔试 + 上机实操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EXAM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L1 结业考核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不是「听懂了」，是「做对了」。给一组没见过的数据，能在规定时间内走完全流程。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笔试 100 分制 · ≥80 通过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上机实操 100 分制 · ≥85 通过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出勤 ≥90% + 全部作业提交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L1 结业考核结构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005840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572768" y="1020470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三项全部达标才发证，任一不达标可免费重修一次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00784"/>
          <a:ext cx="11058112" cy="384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73396"/>
                <a:gridCol w="7256886"/>
                <a:gridCol w="1727830"/>
              </a:tblGrid>
              <a:tr h="5303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考核项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内容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通过线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110337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笔试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填空 20 + 判断 20 + 单选 20 + 计算 20 + 查表 20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≥80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110337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上机实操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调价落位 10 + 限制条件 10 + 一致性核查 10 + 默写 50 + 数据导出 20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≥85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110337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出勤与作业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出勤率 + 全部作业提交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≥90%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默写表 A 错 6 格以上直接不及格——表 A 查不对，回岗位一定会出事。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69" cy="18288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463040" y="3840480"/>
            <a:ext cx="3840480" cy="3840480"/>
          </a:xfrm>
          <a:prstGeom prst="ellipse">
            <a:avLst/>
          </a:prstGeom>
          <a:solidFill>
            <a:srgbClr val="2C5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31649" y="-1005840"/>
            <a:ext cx="3474720" cy="3474720"/>
          </a:xfrm>
          <a:prstGeom prst="ellipse">
            <a:avLst/>
          </a:prstGeom>
          <a:solidFill>
            <a:srgbClr val="204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188720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酒店收益管理学院 · HRMA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700784"/>
            <a:ext cx="96926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从今天起，你的每一个决定都有据可查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926080"/>
            <a:ext cx="274320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3236976"/>
            <a:ext cx="96926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看数 → 查表 → 执行 → 记录，这四步你已经练了 16 个课时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694176"/>
            <a:ext cx="96926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回到岗位先用三个月，然后用自己酒店的数据校准阈值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4151376"/>
            <a:ext cx="96926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L1 不是终点，是你能独立干活了——下一步是 L2 收益管理主管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5504688"/>
            <a:ext cx="7315200" cy="548640"/>
          </a:xfrm>
          <a:prstGeom prst="roundRect">
            <a:avLst>
              <a:gd name="adj" fmla="val 14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看数 → 查表 → 执行 → 记录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